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4401800" cy="9001125"/>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753805"/>
    <a:srgbClr val="FCD5B5"/>
    <a:srgbClr val="0000CC"/>
    <a:srgbClr val="CCFFFF"/>
    <a:srgbClr val="66FFFF"/>
    <a:srgbClr val="CCFF33"/>
    <a:srgbClr val="FFFFFF"/>
    <a:srgbClr val="9900FF"/>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38" autoAdjust="0"/>
  </p:normalViewPr>
  <p:slideViewPr>
    <p:cSldViewPr>
      <p:cViewPr varScale="1">
        <p:scale>
          <a:sx n="63" d="100"/>
          <a:sy n="63" d="100"/>
        </p:scale>
        <p:origin x="-960" y="-82"/>
      </p:cViewPr>
      <p:guideLst>
        <p:guide orient="horz" pos="2835"/>
        <p:guide pos="4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80135" y="2796183"/>
            <a:ext cx="12241530" cy="1929408"/>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2160270" y="5100637"/>
            <a:ext cx="10081260" cy="23002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10441305" y="360464"/>
            <a:ext cx="3240405" cy="768012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20090" y="360464"/>
            <a:ext cx="9481185" cy="768012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37643" y="5784058"/>
            <a:ext cx="12241530" cy="1787723"/>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1137643" y="3815063"/>
            <a:ext cx="12241530" cy="196899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720090" y="2100263"/>
            <a:ext cx="6360795"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7320915" y="2100263"/>
            <a:ext cx="6360795" cy="594032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720090" y="2014836"/>
            <a:ext cx="6363296"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720090" y="2854523"/>
            <a:ext cx="6363296"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7315917" y="2014836"/>
            <a:ext cx="6365796" cy="8396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7315917" y="2854523"/>
            <a:ext cx="6365796" cy="51860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2" y="358379"/>
            <a:ext cx="4738093" cy="1525191"/>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5630704" y="358380"/>
            <a:ext cx="8051006" cy="768221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720092" y="1883570"/>
            <a:ext cx="4738093" cy="61570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2854" y="6300787"/>
            <a:ext cx="8641080" cy="74384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822854" y="804268"/>
            <a:ext cx="8641080" cy="5400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822854" y="7044632"/>
            <a:ext cx="8641080" cy="10563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7D750D2-CDB8-45E3-9315-6F21ACAAEEDC}" type="datetimeFigureOut">
              <a:rPr lang="ru-RU" smtClean="0"/>
              <a:pPr/>
              <a:t>23.08.2022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26D732B-113E-47EF-9B82-16110E7C00C9}" type="slidenum">
              <a:rPr lang="ru-RU" smtClean="0"/>
              <a:pPr/>
              <a:t>‹#›</a:t>
            </a:fld>
            <a:endParaRPr lang="ru-RU"/>
          </a:p>
        </p:txBody>
      </p:sp>
    </p:spTree>
  </p:cSld>
  <p:clrMapOvr>
    <a:masterClrMapping/>
  </p:clrMapOvr>
  <p:transition advClick="0" advTm="15000">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0090" y="360462"/>
            <a:ext cx="12961620" cy="1500188"/>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720090" y="2100263"/>
            <a:ext cx="12961620" cy="594032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720090" y="8342711"/>
            <a:ext cx="3360420" cy="479227"/>
          </a:xfrm>
          <a:prstGeom prst="rect">
            <a:avLst/>
          </a:prstGeom>
        </p:spPr>
        <p:txBody>
          <a:bodyPr vert="horz" lIns="91440" tIns="45720" rIns="91440" bIns="45720" rtlCol="0" anchor="ctr"/>
          <a:lstStyle>
            <a:lvl1pPr algn="l">
              <a:defRPr sz="1200">
                <a:solidFill>
                  <a:schemeClr val="tx1">
                    <a:tint val="75000"/>
                  </a:schemeClr>
                </a:solidFill>
              </a:defRPr>
            </a:lvl1pPr>
          </a:lstStyle>
          <a:p>
            <a:fld id="{C7D750D2-CDB8-45E3-9315-6F21ACAAEEDC}" type="datetimeFigureOut">
              <a:rPr lang="ru-RU" smtClean="0"/>
              <a:pPr/>
              <a:t>23.08.2022</a:t>
            </a:fld>
            <a:endParaRPr lang="ru-RU"/>
          </a:p>
        </p:txBody>
      </p:sp>
      <p:sp>
        <p:nvSpPr>
          <p:cNvPr id="5" name="Нижний колонтитул 4"/>
          <p:cNvSpPr>
            <a:spLocks noGrp="1"/>
          </p:cNvSpPr>
          <p:nvPr>
            <p:ph type="ftr" sz="quarter" idx="3"/>
          </p:nvPr>
        </p:nvSpPr>
        <p:spPr>
          <a:xfrm>
            <a:off x="4920615" y="8342711"/>
            <a:ext cx="4560570" cy="47922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10321290" y="8342711"/>
            <a:ext cx="3360420" cy="479227"/>
          </a:xfrm>
          <a:prstGeom prst="rect">
            <a:avLst/>
          </a:prstGeom>
        </p:spPr>
        <p:txBody>
          <a:bodyPr vert="horz" lIns="91440" tIns="45720" rIns="91440" bIns="45720" rtlCol="0" anchor="ctr"/>
          <a:lstStyle>
            <a:lvl1pPr algn="r">
              <a:defRPr sz="1200">
                <a:solidFill>
                  <a:schemeClr val="tx1">
                    <a:tint val="75000"/>
                  </a:schemeClr>
                </a:solidFill>
              </a:defRPr>
            </a:lvl1pPr>
          </a:lstStyle>
          <a:p>
            <a:fld id="{C26D732B-113E-47EF-9B82-16110E7C00C9}"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5000">
    <p:wheel spokes="8"/>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180082"/>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rrowheads="1"/>
          </p:cNvPicPr>
          <p:nvPr/>
        </p:nvPicPr>
        <p:blipFill>
          <a:blip r:embed="rId4" cstate="print"/>
          <a:stretch>
            <a:fillRect/>
          </a:stretch>
        </p:blipFill>
        <p:spPr bwMode="auto">
          <a:xfrm>
            <a:off x="284886" y="180242"/>
            <a:ext cx="1944000" cy="1440000"/>
          </a:xfrm>
          <a:prstGeom prst="rect">
            <a:avLst/>
          </a:prstGeom>
          <a:noFill/>
          <a:ln>
            <a:noFill/>
          </a:ln>
          <a:effectLst>
            <a:glow rad="228600">
              <a:srgbClr val="FFFFFF"/>
            </a:glow>
          </a:effectLst>
        </p:spPr>
      </p:pic>
      <p:sp>
        <p:nvSpPr>
          <p:cNvPr id="7" name="Прямоугольник 6"/>
          <p:cNvSpPr/>
          <p:nvPr/>
        </p:nvSpPr>
        <p:spPr>
          <a:xfrm>
            <a:off x="1643683" y="108074"/>
            <a:ext cx="11001022" cy="1692771"/>
          </a:xfrm>
          <a:prstGeom prst="rect">
            <a:avLst/>
          </a:prstGeom>
        </p:spPr>
        <p:txBody>
          <a:bodyPr wrap="square">
            <a:spAutoFit/>
          </a:bodyPr>
          <a:lstStyle/>
          <a:p>
            <a:pPr algn="ctr"/>
            <a:r>
              <a:rPr lang="ru-RU" sz="2400" b="1" spc="300" dirty="0">
                <a:ln w="18415" cmpd="sng">
                  <a:noFill/>
                  <a:prstDash val="solid"/>
                </a:ln>
                <a:effectLst>
                  <a:glow rad="254000">
                    <a:schemeClr val="bg1"/>
                  </a:glow>
                  <a:outerShdw blurRad="63500" dir="3600000" algn="tl" rotWithShape="0">
                    <a:schemeClr val="bg1"/>
                  </a:outerShdw>
                </a:effectLst>
                <a:latin typeface="Monotype Corsiva" pitchFamily="66" charset="0"/>
              </a:rPr>
              <a:t>Муниципальное бюджетное учреждение </a:t>
            </a:r>
            <a:r>
              <a:rPr lang="ru-RU" sz="2400" b="1" spc="300" dirty="0" smtClean="0">
                <a:ln w="18415" cmpd="sng">
                  <a:noFill/>
                  <a:prstDash val="solid"/>
                </a:ln>
                <a:effectLst>
                  <a:glow rad="254000">
                    <a:schemeClr val="bg1"/>
                  </a:glow>
                  <a:outerShdw blurRad="63500" dir="3600000" algn="tl" rotWithShape="0">
                    <a:schemeClr val="bg1"/>
                  </a:outerShdw>
                </a:effectLst>
                <a:latin typeface="Monotype Corsiva" pitchFamily="66" charset="0"/>
              </a:rPr>
              <a:t>культуры</a:t>
            </a:r>
            <a:endParaRPr lang="en-US" sz="2400" b="1" spc="300" dirty="0" smtClean="0">
              <a:ln w="18415" cmpd="sng">
                <a:noFill/>
                <a:prstDash val="solid"/>
              </a:ln>
              <a:effectLst>
                <a:glow rad="254000">
                  <a:schemeClr val="bg1"/>
                </a:glow>
                <a:outerShdw blurRad="63500" dir="3600000" algn="tl" rotWithShape="0">
                  <a:schemeClr val="bg1"/>
                </a:outerShdw>
              </a:effectLst>
              <a:latin typeface="Monotype Corsiva" pitchFamily="66" charset="0"/>
            </a:endParaRPr>
          </a:p>
          <a:p>
            <a:pPr algn="ctr"/>
            <a:r>
              <a:rPr lang="ru-RU" sz="3200" b="1" spc="300" dirty="0" smtClean="0">
                <a:ln w="18415" cmpd="sng">
                  <a:noFill/>
                  <a:prstDash val="solid"/>
                </a:ln>
                <a:effectLst>
                  <a:glow rad="254000">
                    <a:schemeClr val="bg1"/>
                  </a:glow>
                  <a:outerShdw blurRad="63500" dir="3600000" algn="tl" rotWithShape="0">
                    <a:schemeClr val="bg1"/>
                  </a:outerShdw>
                </a:effectLst>
                <a:latin typeface="Monotype Corsiva" pitchFamily="66" charset="0"/>
              </a:rPr>
              <a:t>Межпоселенческая </a:t>
            </a:r>
            <a:r>
              <a:rPr lang="ru-RU" sz="3200" b="1" spc="300" dirty="0">
                <a:ln w="18415" cmpd="sng">
                  <a:noFill/>
                  <a:prstDash val="solid"/>
                </a:ln>
                <a:effectLst>
                  <a:glow rad="254000">
                    <a:schemeClr val="bg1"/>
                  </a:glow>
                  <a:outerShdw blurRad="63500" dir="3600000" algn="tl" rotWithShape="0">
                    <a:schemeClr val="bg1"/>
                  </a:outerShdw>
                </a:effectLst>
                <a:latin typeface="Monotype Corsiva" pitchFamily="66" charset="0"/>
              </a:rPr>
              <a:t>центральная библиотека</a:t>
            </a:r>
          </a:p>
          <a:p>
            <a:pPr algn="ctr"/>
            <a:r>
              <a:rPr lang="ru-RU" sz="2400" b="1" spc="300" dirty="0">
                <a:ln w="18415" cmpd="sng">
                  <a:noFill/>
                  <a:prstDash val="solid"/>
                </a:ln>
                <a:effectLst>
                  <a:glow rad="254000">
                    <a:schemeClr val="bg1"/>
                  </a:glow>
                  <a:outerShdw blurRad="63500" dir="3600000" algn="tl" rotWithShape="0">
                    <a:schemeClr val="bg1"/>
                  </a:outerShdw>
                </a:effectLst>
                <a:latin typeface="Monotype Corsiva" pitchFamily="66" charset="0"/>
              </a:rPr>
              <a:t>муниципального района Благовещенский район </a:t>
            </a:r>
            <a:endParaRPr lang="en-US" sz="2400" b="1" spc="300" dirty="0" smtClean="0">
              <a:ln w="18415" cmpd="sng">
                <a:noFill/>
                <a:prstDash val="solid"/>
              </a:ln>
              <a:effectLst>
                <a:glow rad="254000">
                  <a:schemeClr val="bg1"/>
                </a:glow>
                <a:outerShdw blurRad="63500" dir="3600000" algn="tl" rotWithShape="0">
                  <a:schemeClr val="bg1"/>
                </a:outerShdw>
              </a:effectLst>
              <a:latin typeface="Monotype Corsiva" pitchFamily="66" charset="0"/>
            </a:endParaRPr>
          </a:p>
          <a:p>
            <a:pPr algn="ctr"/>
            <a:r>
              <a:rPr lang="ru-RU" sz="2400" b="1" spc="300" dirty="0" smtClean="0">
                <a:ln w="18415" cmpd="sng">
                  <a:noFill/>
                  <a:prstDash val="solid"/>
                </a:ln>
                <a:effectLst>
                  <a:glow rad="254000">
                    <a:schemeClr val="bg1"/>
                  </a:glow>
                  <a:outerShdw blurRad="63500" dir="3600000" algn="tl" rotWithShape="0">
                    <a:schemeClr val="bg1"/>
                  </a:outerShdw>
                </a:effectLst>
                <a:latin typeface="Monotype Corsiva" pitchFamily="66" charset="0"/>
              </a:rPr>
              <a:t>Республики </a:t>
            </a:r>
            <a:r>
              <a:rPr lang="ru-RU" sz="2400" b="1" spc="300" dirty="0">
                <a:ln w="18415" cmpd="sng">
                  <a:noFill/>
                  <a:prstDash val="solid"/>
                </a:ln>
                <a:effectLst>
                  <a:glow rad="254000">
                    <a:schemeClr val="bg1"/>
                  </a:glow>
                  <a:outerShdw blurRad="63500" dir="3600000" algn="tl" rotWithShape="0">
                    <a:schemeClr val="bg1"/>
                  </a:outerShdw>
                </a:effectLst>
                <a:latin typeface="Monotype Corsiva" pitchFamily="66" charset="0"/>
              </a:rPr>
              <a:t>Башкортостан</a:t>
            </a:r>
          </a:p>
        </p:txBody>
      </p:sp>
      <p:sp>
        <p:nvSpPr>
          <p:cNvPr id="9" name="Блок-схема: альтернативный процесс 8"/>
          <p:cNvSpPr/>
          <p:nvPr/>
        </p:nvSpPr>
        <p:spPr>
          <a:xfrm>
            <a:off x="5184676" y="1764418"/>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1 сентября 2022 </a:t>
            </a:r>
            <a:r>
              <a:rPr lang="ru-RU" b="1" dirty="0" smtClean="0">
                <a:solidFill>
                  <a:srgbClr val="0000CC"/>
                </a:solidFill>
                <a:effectLst>
                  <a:glow rad="127000">
                    <a:schemeClr val="bg1"/>
                  </a:glow>
                </a:effectLst>
                <a:latin typeface="Monotype Corsiva" pitchFamily="66" charset="0"/>
              </a:rPr>
              <a:t>г. </a:t>
            </a:r>
          </a:p>
          <a:p>
            <a:pPr algn="ctr"/>
            <a:r>
              <a:rPr lang="ru-RU" b="1" dirty="0" smtClean="0">
                <a:solidFill>
                  <a:srgbClr val="0000CC"/>
                </a:solidFill>
                <a:effectLst>
                  <a:glow rad="127000">
                    <a:schemeClr val="bg1"/>
                  </a:glow>
                </a:effectLst>
                <a:latin typeface="Monotype Corsiva" pitchFamily="66" charset="0"/>
              </a:rPr>
              <a:t>11:00</a:t>
            </a:r>
            <a:endParaRPr lang="ru-RU"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Программа</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«День знаний»</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(Городская юношеская библиотека)</a:t>
            </a:r>
            <a:endParaRPr lang="ru-RU" dirty="0">
              <a:solidFill>
                <a:srgbClr val="0000CC"/>
              </a:solidFill>
              <a:effectLst>
                <a:glow rad="127000">
                  <a:schemeClr val="bg1"/>
                </a:glow>
              </a:effectLst>
              <a:latin typeface="Monotype Corsiva" pitchFamily="66" charset="0"/>
            </a:endParaRPr>
          </a:p>
        </p:txBody>
      </p:sp>
      <p:sp>
        <p:nvSpPr>
          <p:cNvPr id="10" name="Блок-схема: альтернативный процесс 9"/>
          <p:cNvSpPr/>
          <p:nvPr/>
        </p:nvSpPr>
        <p:spPr>
          <a:xfrm>
            <a:off x="9888206" y="1764418"/>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5 сентября 2022 </a:t>
            </a:r>
            <a:r>
              <a:rPr lang="ru-RU" b="1" dirty="0" smtClean="0">
                <a:solidFill>
                  <a:srgbClr val="0000CC"/>
                </a:solidFill>
                <a:effectLst>
                  <a:glow rad="127000">
                    <a:schemeClr val="bg1"/>
                  </a:glow>
                </a:effectLst>
                <a:latin typeface="Monotype Corsiva" pitchFamily="66" charset="0"/>
              </a:rPr>
              <a:t>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Урок-предупреждение</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«Терроризм сегодня»</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a:t>
            </a:r>
            <a:r>
              <a:rPr lang="ru-RU" dirty="0" err="1" smtClean="0">
                <a:solidFill>
                  <a:srgbClr val="0000CC"/>
                </a:solidFill>
                <a:effectLst>
                  <a:glow rad="127000">
                    <a:schemeClr val="bg1"/>
                  </a:glow>
                </a:effectLst>
                <a:latin typeface="Monotype Corsiva" pitchFamily="66" charset="0"/>
              </a:rPr>
              <a:t>Тугайская</a:t>
            </a:r>
            <a:r>
              <a:rPr lang="ru-RU" dirty="0" smtClean="0">
                <a:solidFill>
                  <a:srgbClr val="0000CC"/>
                </a:solidFill>
                <a:effectLst>
                  <a:glow rad="127000">
                    <a:schemeClr val="bg1"/>
                  </a:glow>
                </a:effectLst>
                <a:latin typeface="Monotype Corsiva" pitchFamily="66" charset="0"/>
              </a:rPr>
              <a:t> сельская </a:t>
            </a:r>
            <a:r>
              <a:rPr lang="ru-RU" dirty="0" smtClean="0">
                <a:solidFill>
                  <a:srgbClr val="0000CC"/>
                </a:solidFill>
                <a:effectLst>
                  <a:glow rad="127000">
                    <a:schemeClr val="bg1"/>
                  </a:glow>
                </a:effectLst>
                <a:latin typeface="Monotype Corsiva" pitchFamily="66" charset="0"/>
              </a:rPr>
              <a:t>библиотека)</a:t>
            </a:r>
            <a:endParaRPr lang="ru-RU" dirty="0">
              <a:solidFill>
                <a:srgbClr val="0000CC"/>
              </a:solidFill>
              <a:effectLst>
                <a:glow rad="127000">
                  <a:schemeClr val="bg1"/>
                </a:glow>
              </a:effectLst>
              <a:latin typeface="Monotype Corsiva" pitchFamily="66" charset="0"/>
            </a:endParaRPr>
          </a:p>
        </p:txBody>
      </p:sp>
      <p:sp>
        <p:nvSpPr>
          <p:cNvPr id="11" name="Блок-схема: альтернативный процесс 10"/>
          <p:cNvSpPr/>
          <p:nvPr/>
        </p:nvSpPr>
        <p:spPr>
          <a:xfrm flipH="1">
            <a:off x="396144" y="1764258"/>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1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13:00</a:t>
            </a:r>
            <a:endParaRPr lang="ru-RU"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Программа </a:t>
            </a:r>
          </a:p>
          <a:p>
            <a:pPr algn="ctr"/>
            <a:r>
              <a:rPr lang="ru-RU" b="1" dirty="0" smtClean="0">
                <a:solidFill>
                  <a:srgbClr val="0000CC"/>
                </a:solidFill>
                <a:effectLst>
                  <a:glow rad="127000">
                    <a:schemeClr val="bg1"/>
                  </a:glow>
                </a:effectLst>
                <a:latin typeface="Monotype Corsiva" pitchFamily="66" charset="0"/>
              </a:rPr>
              <a:t>«Шагаем дружно в класс»</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(Центральная районная библиотека)</a:t>
            </a:r>
            <a:endParaRPr lang="ru-RU" dirty="0">
              <a:solidFill>
                <a:srgbClr val="0000CC"/>
              </a:solidFill>
              <a:effectLst>
                <a:glow rad="127000">
                  <a:schemeClr val="bg1"/>
                </a:glow>
              </a:effectLst>
              <a:latin typeface="Monotype Corsiva" pitchFamily="66" charset="0"/>
            </a:endParaRPr>
          </a:p>
        </p:txBody>
      </p:sp>
      <p:sp>
        <p:nvSpPr>
          <p:cNvPr id="12" name="Прямоугольник с двумя скругленными противолежащими углами 11"/>
          <p:cNvSpPr/>
          <p:nvPr/>
        </p:nvSpPr>
        <p:spPr>
          <a:xfrm>
            <a:off x="5140246" y="3366426"/>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12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endParaRPr lang="ru-RU"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Литературный час</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«Национальные костюмы – история народа»</a:t>
            </a:r>
            <a:endParaRPr lang="en-US" b="1" dirty="0" smtClean="0">
              <a:solidFill>
                <a:srgbClr val="0000CC"/>
              </a:solidFill>
              <a:effectLst>
                <a:glow rad="127000">
                  <a:schemeClr val="bg1"/>
                </a:glow>
              </a:effectLst>
              <a:latin typeface="Monotype Corsiva" pitchFamily="66" charset="0"/>
            </a:endParaRPr>
          </a:p>
          <a:p>
            <a:pPr algn="ctr"/>
            <a:r>
              <a:rPr lang="ru-RU" dirty="0">
                <a:solidFill>
                  <a:srgbClr val="0000CC"/>
                </a:solidFill>
                <a:effectLst>
                  <a:glow rad="127000">
                    <a:schemeClr val="bg1"/>
                  </a:glow>
                </a:effectLst>
                <a:latin typeface="Monotype Corsiva" pitchFamily="66" charset="0"/>
              </a:rPr>
              <a:t>(</a:t>
            </a:r>
            <a:r>
              <a:rPr lang="ru-RU" dirty="0" err="1">
                <a:solidFill>
                  <a:srgbClr val="0000CC"/>
                </a:solidFill>
                <a:effectLst>
                  <a:glow rad="127000">
                    <a:schemeClr val="bg1"/>
                  </a:glow>
                </a:effectLst>
                <a:latin typeface="Monotype Corsiva" pitchFamily="66" charset="0"/>
              </a:rPr>
              <a:t>Тугайская</a:t>
            </a:r>
            <a:r>
              <a:rPr lang="ru-RU" dirty="0">
                <a:solidFill>
                  <a:srgbClr val="0000CC"/>
                </a:solidFill>
                <a:effectLst>
                  <a:glow rad="127000">
                    <a:schemeClr val="bg1"/>
                  </a:glow>
                </a:effectLst>
                <a:latin typeface="Monotype Corsiva" pitchFamily="66" charset="0"/>
              </a:rPr>
              <a:t> сельская библиотека)</a:t>
            </a:r>
            <a:endParaRPr lang="ru-RU" dirty="0">
              <a:solidFill>
                <a:srgbClr val="0000CC"/>
              </a:solidFill>
              <a:effectLst>
                <a:glow rad="127000">
                  <a:schemeClr val="bg1"/>
                </a:glow>
              </a:effectLst>
              <a:latin typeface="Monotype Corsiva" pitchFamily="66" charset="0"/>
            </a:endParaRPr>
          </a:p>
        </p:txBody>
      </p:sp>
      <p:sp>
        <p:nvSpPr>
          <p:cNvPr id="14" name="Прямоугольник с двумя скругленными противолежащими углами 13"/>
          <p:cNvSpPr/>
          <p:nvPr/>
        </p:nvSpPr>
        <p:spPr>
          <a:xfrm>
            <a:off x="9888206" y="3384578"/>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15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Экологическое путешествие</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«С любовью к природе»</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(Центральная районная </a:t>
            </a:r>
            <a:r>
              <a:rPr lang="ru-RU" dirty="0" smtClean="0">
                <a:solidFill>
                  <a:srgbClr val="0000CC"/>
                </a:solidFill>
                <a:effectLst>
                  <a:glow rad="127000">
                    <a:schemeClr val="bg1"/>
                  </a:glow>
                </a:effectLst>
                <a:latin typeface="Monotype Corsiva" pitchFamily="66" charset="0"/>
              </a:rPr>
              <a:t>библиотека)</a:t>
            </a:r>
            <a:endParaRPr lang="ru-RU" dirty="0">
              <a:solidFill>
                <a:srgbClr val="0000CC"/>
              </a:solidFill>
              <a:effectLst>
                <a:glow rad="127000">
                  <a:schemeClr val="bg1"/>
                </a:glow>
              </a:effectLst>
              <a:latin typeface="Monotype Corsiva" pitchFamily="66" charset="0"/>
            </a:endParaRPr>
          </a:p>
        </p:txBody>
      </p:sp>
      <p:sp>
        <p:nvSpPr>
          <p:cNvPr id="15" name="Блок-схема: альтернативный процесс 14"/>
          <p:cNvSpPr/>
          <p:nvPr/>
        </p:nvSpPr>
        <p:spPr>
          <a:xfrm>
            <a:off x="347012" y="5004618"/>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15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Программа</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«Сохраним природу  для потомков»</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a:t>
            </a:r>
            <a:r>
              <a:rPr lang="ru-RU" dirty="0" err="1" smtClean="0">
                <a:solidFill>
                  <a:srgbClr val="0000CC"/>
                </a:solidFill>
                <a:effectLst>
                  <a:glow rad="127000">
                    <a:schemeClr val="bg1"/>
                  </a:glow>
                </a:effectLst>
                <a:latin typeface="Monotype Corsiva" pitchFamily="66" charset="0"/>
              </a:rPr>
              <a:t>Иликовская</a:t>
            </a:r>
            <a:r>
              <a:rPr lang="ru-RU" dirty="0" smtClean="0">
                <a:solidFill>
                  <a:srgbClr val="0000CC"/>
                </a:solidFill>
                <a:effectLst>
                  <a:glow rad="127000">
                    <a:schemeClr val="bg1"/>
                  </a:glow>
                </a:effectLst>
                <a:latin typeface="Monotype Corsiva" pitchFamily="66" charset="0"/>
              </a:rPr>
              <a:t> сельская библиотека)</a:t>
            </a:r>
            <a:endParaRPr lang="ru-RU" dirty="0">
              <a:solidFill>
                <a:srgbClr val="0000CC"/>
              </a:solidFill>
              <a:effectLst>
                <a:glow rad="127000">
                  <a:schemeClr val="bg1"/>
                </a:glow>
              </a:effectLst>
              <a:latin typeface="Monotype Corsiva" pitchFamily="66" charset="0"/>
            </a:endParaRPr>
          </a:p>
        </p:txBody>
      </p:sp>
      <p:sp>
        <p:nvSpPr>
          <p:cNvPr id="16" name="Прямоугольник с двумя скругленными противолежащими углами 15"/>
          <p:cNvSpPr/>
          <p:nvPr/>
        </p:nvSpPr>
        <p:spPr>
          <a:xfrm>
            <a:off x="396144" y="3366426"/>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8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Программа</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«Родное слово, родная речь»</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(Центральная районная библиотека)</a:t>
            </a:r>
            <a:endParaRPr lang="ru-RU" dirty="0">
              <a:solidFill>
                <a:srgbClr val="0000CC"/>
              </a:solidFill>
              <a:effectLst>
                <a:glow rad="127000">
                  <a:schemeClr val="bg1"/>
                </a:glow>
              </a:effectLst>
              <a:latin typeface="Monotype Corsiva" pitchFamily="66" charset="0"/>
            </a:endParaRPr>
          </a:p>
        </p:txBody>
      </p:sp>
      <p:sp>
        <p:nvSpPr>
          <p:cNvPr id="17" name="Овал 16"/>
          <p:cNvSpPr/>
          <p:nvPr/>
        </p:nvSpPr>
        <p:spPr>
          <a:xfrm>
            <a:off x="3996144" y="1836266"/>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18" name="Овал 17"/>
          <p:cNvSpPr/>
          <p:nvPr/>
        </p:nvSpPr>
        <p:spPr>
          <a:xfrm>
            <a:off x="8740246" y="1836266"/>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19" name="Овал 18"/>
          <p:cNvSpPr/>
          <p:nvPr/>
        </p:nvSpPr>
        <p:spPr>
          <a:xfrm>
            <a:off x="13393588" y="1836266"/>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0" name="Овал 19"/>
          <p:cNvSpPr/>
          <p:nvPr/>
        </p:nvSpPr>
        <p:spPr>
          <a:xfrm>
            <a:off x="13407681" y="3440557"/>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1" name="Овал 20"/>
          <p:cNvSpPr/>
          <p:nvPr/>
        </p:nvSpPr>
        <p:spPr>
          <a:xfrm>
            <a:off x="3931560" y="3420442"/>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2" name="Овал 21"/>
          <p:cNvSpPr/>
          <p:nvPr/>
        </p:nvSpPr>
        <p:spPr>
          <a:xfrm>
            <a:off x="3899358" y="5051278"/>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4" name="Овал 23"/>
          <p:cNvSpPr/>
          <p:nvPr/>
        </p:nvSpPr>
        <p:spPr>
          <a:xfrm>
            <a:off x="8641140" y="3420442"/>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effectLst>
                <a:glow rad="127000">
                  <a:schemeClr val="bg1"/>
                </a:glow>
              </a:effectLst>
            </a:endParaRPr>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effectLst>
                <a:glow rad="127000">
                  <a:schemeClr val="bg1"/>
                </a:glow>
              </a:effectLst>
            </a:endParaRPr>
          </a:p>
        </p:txBody>
      </p:sp>
      <p:sp>
        <p:nvSpPr>
          <p:cNvPr id="23" name="Блок-схема: альтернативный процесс 22"/>
          <p:cNvSpPr/>
          <p:nvPr/>
        </p:nvSpPr>
        <p:spPr>
          <a:xfrm>
            <a:off x="5140246" y="4977314"/>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21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11:00</a:t>
            </a:r>
            <a:endParaRPr lang="ru-RU"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Интерактивная зарядка</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«Быть здоровым –  модно»</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(Детская модельная библиотека)</a:t>
            </a:r>
            <a:endParaRPr lang="ru-RU" dirty="0">
              <a:solidFill>
                <a:srgbClr val="0000CC"/>
              </a:solidFill>
              <a:effectLst>
                <a:glow rad="127000">
                  <a:schemeClr val="bg1"/>
                </a:glow>
              </a:effectLst>
              <a:latin typeface="Monotype Corsiva" pitchFamily="66" charset="0"/>
            </a:endParaRPr>
          </a:p>
        </p:txBody>
      </p:sp>
      <p:sp>
        <p:nvSpPr>
          <p:cNvPr id="25" name="Овал 24"/>
          <p:cNvSpPr/>
          <p:nvPr/>
        </p:nvSpPr>
        <p:spPr>
          <a:xfrm>
            <a:off x="8641060" y="5076706"/>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6" name="Блок-схема: альтернативный процесс 25"/>
          <p:cNvSpPr/>
          <p:nvPr/>
        </p:nvSpPr>
        <p:spPr>
          <a:xfrm>
            <a:off x="9865676" y="5019445"/>
            <a:ext cx="4320000" cy="1440000"/>
          </a:xfrm>
          <a:prstGeom prst="flowChartAlternateProcess">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22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11:00</a:t>
            </a:r>
            <a:endParaRPr lang="ru-RU"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Ярмарка талантов</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«Радуга народной культуры»</a:t>
            </a:r>
            <a:endParaRPr lang="en-US" b="1" dirty="0" smtClean="0">
              <a:solidFill>
                <a:srgbClr val="0000CC"/>
              </a:solidFill>
              <a:effectLst>
                <a:glow rad="127000">
                  <a:schemeClr val="bg1"/>
                </a:glow>
              </a:effectLst>
              <a:latin typeface="Monotype Corsiva" pitchFamily="66" charset="0"/>
            </a:endParaRPr>
          </a:p>
          <a:p>
            <a:pPr algn="ctr"/>
            <a:r>
              <a:rPr lang="ru-RU" dirty="0">
                <a:solidFill>
                  <a:srgbClr val="0000CC"/>
                </a:solidFill>
                <a:effectLst>
                  <a:glow rad="127000">
                    <a:schemeClr val="bg1"/>
                  </a:glow>
                </a:effectLst>
                <a:latin typeface="Monotype Corsiva" pitchFamily="66" charset="0"/>
              </a:rPr>
              <a:t>(Городская юношеская библиотека)</a:t>
            </a:r>
            <a:endParaRPr lang="ru-RU" dirty="0">
              <a:solidFill>
                <a:srgbClr val="0000CC"/>
              </a:solidFill>
              <a:effectLst>
                <a:glow rad="127000">
                  <a:schemeClr val="bg1"/>
                </a:glow>
              </a:effectLst>
              <a:latin typeface="Monotype Corsiva" pitchFamily="66" charset="0"/>
            </a:endParaRPr>
          </a:p>
        </p:txBody>
      </p:sp>
      <p:sp>
        <p:nvSpPr>
          <p:cNvPr id="27" name="Овал 26"/>
          <p:cNvSpPr/>
          <p:nvPr/>
        </p:nvSpPr>
        <p:spPr>
          <a:xfrm>
            <a:off x="13393588" y="5132567"/>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28" name="Прямоугольник с двумя скругленными противолежащими углами 27"/>
          <p:cNvSpPr/>
          <p:nvPr/>
        </p:nvSpPr>
        <p:spPr>
          <a:xfrm>
            <a:off x="284886" y="6588794"/>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22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Экскурсия в музейную комнату</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«Родная старина»</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(Богородская сельская </a:t>
            </a:r>
            <a:r>
              <a:rPr lang="ru-RU" dirty="0" smtClean="0">
                <a:solidFill>
                  <a:srgbClr val="0000CC"/>
                </a:solidFill>
                <a:effectLst>
                  <a:glow rad="127000">
                    <a:schemeClr val="bg1"/>
                  </a:glow>
                </a:effectLst>
                <a:latin typeface="Monotype Corsiva" pitchFamily="66" charset="0"/>
              </a:rPr>
              <a:t>библиотека)</a:t>
            </a:r>
            <a:endParaRPr lang="ru-RU" dirty="0">
              <a:solidFill>
                <a:srgbClr val="0000CC"/>
              </a:solidFill>
              <a:effectLst>
                <a:glow rad="127000">
                  <a:schemeClr val="bg1"/>
                </a:glow>
              </a:effectLst>
              <a:latin typeface="Monotype Corsiva" pitchFamily="66" charset="0"/>
            </a:endParaRPr>
          </a:p>
        </p:txBody>
      </p:sp>
      <p:sp>
        <p:nvSpPr>
          <p:cNvPr id="29" name="Овал 28"/>
          <p:cNvSpPr/>
          <p:nvPr/>
        </p:nvSpPr>
        <p:spPr>
          <a:xfrm>
            <a:off x="3816604" y="6660882"/>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30" name="Прямоугольник с двумя скругленными противолежащими углами 29"/>
          <p:cNvSpPr/>
          <p:nvPr/>
        </p:nvSpPr>
        <p:spPr>
          <a:xfrm>
            <a:off x="5140246" y="6588794"/>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29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Беседа - диалог</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«Учимся понимать друг друга»</a:t>
            </a:r>
            <a:endParaRPr lang="en-US" b="1" dirty="0" smtClean="0">
              <a:solidFill>
                <a:srgbClr val="0000CC"/>
              </a:solidFill>
              <a:effectLst>
                <a:glow rad="127000">
                  <a:schemeClr val="bg1"/>
                </a:glow>
              </a:effectLst>
              <a:latin typeface="Monotype Corsiva" pitchFamily="66" charset="0"/>
            </a:endParaRPr>
          </a:p>
          <a:p>
            <a:pPr algn="ctr"/>
            <a:r>
              <a:rPr lang="ru-RU" dirty="0">
                <a:solidFill>
                  <a:srgbClr val="0000CC"/>
                </a:solidFill>
                <a:effectLst>
                  <a:glow rad="127000">
                    <a:schemeClr val="bg1"/>
                  </a:glow>
                </a:effectLst>
                <a:latin typeface="Monotype Corsiva" pitchFamily="66" charset="0"/>
              </a:rPr>
              <a:t>(</a:t>
            </a:r>
            <a:r>
              <a:rPr lang="ru-RU" dirty="0" err="1">
                <a:solidFill>
                  <a:srgbClr val="0000CC"/>
                </a:solidFill>
                <a:effectLst>
                  <a:glow rad="127000">
                    <a:schemeClr val="bg1"/>
                  </a:glow>
                </a:effectLst>
                <a:latin typeface="Monotype Corsiva" pitchFamily="66" charset="0"/>
              </a:rPr>
              <a:t>Иликовская</a:t>
            </a:r>
            <a:r>
              <a:rPr lang="ru-RU" dirty="0">
                <a:solidFill>
                  <a:srgbClr val="0000CC"/>
                </a:solidFill>
                <a:effectLst>
                  <a:glow rad="127000">
                    <a:schemeClr val="bg1"/>
                  </a:glow>
                </a:effectLst>
                <a:latin typeface="Monotype Corsiva" pitchFamily="66" charset="0"/>
              </a:rPr>
              <a:t> сельская библиотека)</a:t>
            </a:r>
            <a:endParaRPr lang="ru-RU" dirty="0">
              <a:solidFill>
                <a:srgbClr val="0000CC"/>
              </a:solidFill>
              <a:effectLst>
                <a:glow rad="127000">
                  <a:schemeClr val="bg1"/>
                </a:glow>
              </a:effectLst>
              <a:latin typeface="Monotype Corsiva" pitchFamily="66" charset="0"/>
            </a:endParaRPr>
          </a:p>
        </p:txBody>
      </p:sp>
      <p:sp>
        <p:nvSpPr>
          <p:cNvPr id="31" name="Овал 30"/>
          <p:cNvSpPr/>
          <p:nvPr/>
        </p:nvSpPr>
        <p:spPr>
          <a:xfrm>
            <a:off x="8641140" y="6660882"/>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
        <p:nvSpPr>
          <p:cNvPr id="32" name="Прямоугольник с двумя скругленными противолежащими углами 31"/>
          <p:cNvSpPr/>
          <p:nvPr/>
        </p:nvSpPr>
        <p:spPr>
          <a:xfrm>
            <a:off x="9865676" y="6660882"/>
            <a:ext cx="4320000" cy="1440000"/>
          </a:xfrm>
          <a:prstGeom prst="round2DiagRect">
            <a:avLst/>
          </a:prstGeom>
          <a:solidFill>
            <a:srgbClr val="FCD5B5">
              <a:alpha val="80000"/>
            </a:srgb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0000CC"/>
                </a:solidFill>
                <a:effectLst>
                  <a:glow rad="127000">
                    <a:schemeClr val="bg1"/>
                  </a:glow>
                </a:effectLst>
                <a:latin typeface="Monotype Corsiva" pitchFamily="66" charset="0"/>
              </a:rPr>
              <a:t>29 сентября </a:t>
            </a:r>
            <a:r>
              <a:rPr lang="ru-RU" b="1" dirty="0" smtClean="0">
                <a:solidFill>
                  <a:srgbClr val="0000CC"/>
                </a:solidFill>
                <a:effectLst>
                  <a:glow rad="127000">
                    <a:schemeClr val="bg1"/>
                  </a:glow>
                </a:effectLst>
                <a:latin typeface="Monotype Corsiva" pitchFamily="66" charset="0"/>
              </a:rPr>
              <a:t>2022 г. </a:t>
            </a:r>
          </a:p>
          <a:p>
            <a:pPr algn="ctr"/>
            <a:r>
              <a:rPr lang="ru-RU" b="1" dirty="0" smtClean="0">
                <a:solidFill>
                  <a:srgbClr val="0000CC"/>
                </a:solidFill>
                <a:effectLst>
                  <a:glow rad="127000">
                    <a:schemeClr val="bg1"/>
                  </a:glow>
                </a:effectLst>
                <a:latin typeface="Monotype Corsiva" pitchFamily="66" charset="0"/>
              </a:rPr>
              <a:t>15:00</a:t>
            </a:r>
          </a:p>
          <a:p>
            <a:pPr algn="ctr"/>
            <a:r>
              <a:rPr lang="ru-RU" b="1" dirty="0" smtClean="0">
                <a:solidFill>
                  <a:srgbClr val="0000CC"/>
                </a:solidFill>
                <a:effectLst>
                  <a:glow rad="127000">
                    <a:schemeClr val="bg1"/>
                  </a:glow>
                </a:effectLst>
                <a:latin typeface="Monotype Corsiva" pitchFamily="66" charset="0"/>
              </a:rPr>
              <a:t>Час общения</a:t>
            </a:r>
            <a:endParaRPr lang="en-US" b="1" dirty="0" smtClean="0">
              <a:solidFill>
                <a:srgbClr val="0000CC"/>
              </a:solidFill>
              <a:effectLst>
                <a:glow rad="127000">
                  <a:schemeClr val="bg1"/>
                </a:glow>
              </a:effectLst>
              <a:latin typeface="Monotype Corsiva" pitchFamily="66" charset="0"/>
            </a:endParaRPr>
          </a:p>
          <a:p>
            <a:pPr algn="ctr"/>
            <a:r>
              <a:rPr lang="ru-RU" b="1" dirty="0" smtClean="0">
                <a:solidFill>
                  <a:srgbClr val="0000CC"/>
                </a:solidFill>
                <a:effectLst>
                  <a:glow rad="127000">
                    <a:schemeClr val="bg1"/>
                  </a:glow>
                </a:effectLst>
                <a:latin typeface="Monotype Corsiva" pitchFamily="66" charset="0"/>
              </a:rPr>
              <a:t>«Международный день пожилых людей»</a:t>
            </a:r>
            <a:endParaRPr lang="en-US" b="1" dirty="0" smtClean="0">
              <a:solidFill>
                <a:srgbClr val="0000CC"/>
              </a:solidFill>
              <a:effectLst>
                <a:glow rad="127000">
                  <a:schemeClr val="bg1"/>
                </a:glow>
              </a:effectLst>
              <a:latin typeface="Monotype Corsiva" pitchFamily="66" charset="0"/>
            </a:endParaRPr>
          </a:p>
          <a:p>
            <a:pPr algn="ctr"/>
            <a:r>
              <a:rPr lang="ru-RU" dirty="0" smtClean="0">
                <a:solidFill>
                  <a:srgbClr val="0000CC"/>
                </a:solidFill>
                <a:effectLst>
                  <a:glow rad="127000">
                    <a:schemeClr val="bg1"/>
                  </a:glow>
                </a:effectLst>
                <a:latin typeface="Monotype Corsiva" pitchFamily="66" charset="0"/>
              </a:rPr>
              <a:t>(</a:t>
            </a:r>
            <a:r>
              <a:rPr lang="ru-RU" dirty="0">
                <a:solidFill>
                  <a:srgbClr val="0000CC"/>
                </a:solidFill>
                <a:effectLst>
                  <a:glow rad="127000">
                    <a:schemeClr val="bg1"/>
                  </a:glow>
                </a:effectLst>
                <a:latin typeface="Monotype Corsiva" pitchFamily="66" charset="0"/>
              </a:rPr>
              <a:t>Центральная районная библиотека</a:t>
            </a:r>
            <a:r>
              <a:rPr lang="ru-RU" dirty="0" smtClean="0">
                <a:solidFill>
                  <a:srgbClr val="0000CC"/>
                </a:solidFill>
                <a:effectLst>
                  <a:glow rad="127000">
                    <a:schemeClr val="bg1"/>
                  </a:glow>
                </a:effectLst>
                <a:latin typeface="Monotype Corsiva" pitchFamily="66" charset="0"/>
              </a:rPr>
              <a:t>)</a:t>
            </a:r>
            <a:endParaRPr lang="ru-RU" dirty="0">
              <a:solidFill>
                <a:srgbClr val="0000CC"/>
              </a:solidFill>
              <a:effectLst>
                <a:glow rad="127000">
                  <a:schemeClr val="bg1"/>
                </a:glow>
              </a:effectLst>
              <a:latin typeface="Monotype Corsiva" pitchFamily="66" charset="0"/>
            </a:endParaRPr>
          </a:p>
        </p:txBody>
      </p:sp>
      <p:sp>
        <p:nvSpPr>
          <p:cNvPr id="33" name="Овал 32"/>
          <p:cNvSpPr/>
          <p:nvPr/>
        </p:nvSpPr>
        <p:spPr>
          <a:xfrm>
            <a:off x="13393588" y="67328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effectLst>
                  <a:glow rad="127000">
                    <a:schemeClr val="bg1"/>
                  </a:glow>
                </a:effectLst>
              </a:rPr>
              <a:t>14+</a:t>
            </a:r>
            <a:endParaRPr lang="ru-RU" sz="2400" b="1" dirty="0">
              <a:solidFill>
                <a:srgbClr val="0000CC"/>
              </a:solidFill>
              <a:effectLst>
                <a:glow rad="127000">
                  <a:schemeClr val="bg1"/>
                </a:glow>
              </a:effectLst>
            </a:endParaRPr>
          </a:p>
        </p:txBody>
      </p:sp>
    </p:spTree>
  </p:cSld>
  <p:clrMapOvr>
    <a:masterClrMapping/>
  </p:clrMapOvr>
  <mc:AlternateContent xmlns:mc="http://schemas.openxmlformats.org/markup-compatibility/2006">
    <mc:Choice xmlns:p14="http://schemas.microsoft.com/office/powerpoint/2010/main" Requires="p14">
      <p:transition spd="slow" p14:dur="1200" advClick="0" advTm="15000">
        <p:dissolve/>
      </p:transition>
    </mc:Choice>
    <mc:Fallback>
      <p:transition spd="slow" advClick="0" advTm="15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additive="base">
                                        <p:cTn id="7" dur="500" fill="hold"/>
                                        <p:tgtEl>
                                          <p:spTgt spid="11268"/>
                                        </p:tgtEl>
                                        <p:attrNameLst>
                                          <p:attrName>ppt_x</p:attrName>
                                        </p:attrNameLst>
                                      </p:cBhvr>
                                      <p:tavLst>
                                        <p:tav tm="0">
                                          <p:val>
                                            <p:strVal val="#ppt_x"/>
                                          </p:val>
                                        </p:tav>
                                        <p:tav tm="100000">
                                          <p:val>
                                            <p:strVal val="#ppt_x"/>
                                          </p:val>
                                        </p:tav>
                                      </p:tavLst>
                                    </p:anim>
                                    <p:anim calcmode="lin" valueType="num">
                                      <p:cBhvr additive="base">
                                        <p:cTn id="8" dur="500" fill="hold"/>
                                        <p:tgtEl>
                                          <p:spTgt spid="1126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ppt_x"/>
                                          </p:val>
                                        </p:tav>
                                        <p:tav tm="100000">
                                          <p:val>
                                            <p:strVal val="#ppt_x"/>
                                          </p:val>
                                        </p:tav>
                                      </p:tavLst>
                                    </p:anim>
                                    <p:anim calcmode="lin" valueType="num">
                                      <p:cBhvr additive="base">
                                        <p:cTn id="43" dur="500" fill="hold"/>
                                        <p:tgtEl>
                                          <p:spTgt spid="11"/>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ppt_x"/>
                                          </p:val>
                                        </p:tav>
                                        <p:tav tm="100000">
                                          <p:val>
                                            <p:strVal val="#ppt_x"/>
                                          </p:val>
                                        </p:tav>
                                      </p:tavLst>
                                    </p:anim>
                                    <p:anim calcmode="lin" valueType="num">
                                      <p:cBhvr additive="base">
                                        <p:cTn id="48" dur="500" fill="hold"/>
                                        <p:tgtEl>
                                          <p:spTgt spid="17"/>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500" fill="hold"/>
                                        <p:tgtEl>
                                          <p:spTgt spid="12"/>
                                        </p:tgtEl>
                                        <p:attrNameLst>
                                          <p:attrName>ppt_x</p:attrName>
                                        </p:attrNameLst>
                                      </p:cBhvr>
                                      <p:tavLst>
                                        <p:tav tm="0">
                                          <p:val>
                                            <p:strVal val="#ppt_x"/>
                                          </p:val>
                                        </p:tav>
                                        <p:tav tm="100000">
                                          <p:val>
                                            <p:strVal val="#ppt_x"/>
                                          </p:val>
                                        </p:tav>
                                      </p:tavLst>
                                    </p:anim>
                                    <p:anim calcmode="lin" valueType="num">
                                      <p:cBhvr additive="base">
                                        <p:cTn id="53" dur="500" fill="hold"/>
                                        <p:tgtEl>
                                          <p:spTgt spid="12"/>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24"/>
                                        </p:tgtEl>
                                        <p:attrNameLst>
                                          <p:attrName>style.visibility</p:attrName>
                                        </p:attrNameLst>
                                      </p:cBhvr>
                                      <p:to>
                                        <p:strVal val="visible"/>
                                      </p:to>
                                    </p:set>
                                    <p:anim calcmode="lin" valueType="num">
                                      <p:cBhvr additive="base">
                                        <p:cTn id="57" dur="500" fill="hold"/>
                                        <p:tgtEl>
                                          <p:spTgt spid="24"/>
                                        </p:tgtEl>
                                        <p:attrNameLst>
                                          <p:attrName>ppt_x</p:attrName>
                                        </p:attrNameLst>
                                      </p:cBhvr>
                                      <p:tavLst>
                                        <p:tav tm="0">
                                          <p:val>
                                            <p:strVal val="#ppt_x"/>
                                          </p:val>
                                        </p:tav>
                                        <p:tav tm="100000">
                                          <p:val>
                                            <p:strVal val="#ppt_x"/>
                                          </p:val>
                                        </p:tav>
                                      </p:tavLst>
                                    </p:anim>
                                    <p:anim calcmode="lin" valueType="num">
                                      <p:cBhvr additive="base">
                                        <p:cTn id="58" dur="500" fill="hold"/>
                                        <p:tgtEl>
                                          <p:spTgt spid="24"/>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500" fill="hold"/>
                                        <p:tgtEl>
                                          <p:spTgt spid="16"/>
                                        </p:tgtEl>
                                        <p:attrNameLst>
                                          <p:attrName>ppt_x</p:attrName>
                                        </p:attrNameLst>
                                      </p:cBhvr>
                                      <p:tavLst>
                                        <p:tav tm="0">
                                          <p:val>
                                            <p:strVal val="#ppt_x"/>
                                          </p:val>
                                        </p:tav>
                                        <p:tav tm="100000">
                                          <p:val>
                                            <p:strVal val="#ppt_x"/>
                                          </p:val>
                                        </p:tav>
                                      </p:tavLst>
                                    </p:anim>
                                    <p:anim calcmode="lin" valueType="num">
                                      <p:cBhvr additive="base">
                                        <p:cTn id="63" dur="500" fill="hold"/>
                                        <p:tgtEl>
                                          <p:spTgt spid="16"/>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 calcmode="lin" valueType="num">
                                      <p:cBhvr additive="base">
                                        <p:cTn id="72" dur="500" fill="hold"/>
                                        <p:tgtEl>
                                          <p:spTgt spid="14"/>
                                        </p:tgtEl>
                                        <p:attrNameLst>
                                          <p:attrName>ppt_x</p:attrName>
                                        </p:attrNameLst>
                                      </p:cBhvr>
                                      <p:tavLst>
                                        <p:tav tm="0">
                                          <p:val>
                                            <p:strVal val="#ppt_x"/>
                                          </p:val>
                                        </p:tav>
                                        <p:tav tm="100000">
                                          <p:val>
                                            <p:strVal val="#ppt_x"/>
                                          </p:val>
                                        </p:tav>
                                      </p:tavLst>
                                    </p:anim>
                                    <p:anim calcmode="lin" valueType="num">
                                      <p:cBhvr additive="base">
                                        <p:cTn id="73" dur="500" fill="hold"/>
                                        <p:tgtEl>
                                          <p:spTgt spid="14"/>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20"/>
                                        </p:tgtEl>
                                        <p:attrNameLst>
                                          <p:attrName>style.visibility</p:attrName>
                                        </p:attrNameLst>
                                      </p:cBhvr>
                                      <p:to>
                                        <p:strVal val="visible"/>
                                      </p:to>
                                    </p:set>
                                    <p:anim calcmode="lin" valueType="num">
                                      <p:cBhvr additive="base">
                                        <p:cTn id="77" dur="500" fill="hold"/>
                                        <p:tgtEl>
                                          <p:spTgt spid="20"/>
                                        </p:tgtEl>
                                        <p:attrNameLst>
                                          <p:attrName>ppt_x</p:attrName>
                                        </p:attrNameLst>
                                      </p:cBhvr>
                                      <p:tavLst>
                                        <p:tav tm="0">
                                          <p:val>
                                            <p:strVal val="#ppt_x"/>
                                          </p:val>
                                        </p:tav>
                                        <p:tav tm="100000">
                                          <p:val>
                                            <p:strVal val="#ppt_x"/>
                                          </p:val>
                                        </p:tav>
                                      </p:tavLst>
                                    </p:anim>
                                    <p:anim calcmode="lin" valueType="num">
                                      <p:cBhvr additive="base">
                                        <p:cTn id="78" dur="500" fill="hold"/>
                                        <p:tgtEl>
                                          <p:spTgt spid="20"/>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 calcmode="lin" valueType="num">
                                      <p:cBhvr additive="base">
                                        <p:cTn id="82" dur="500" fill="hold"/>
                                        <p:tgtEl>
                                          <p:spTgt spid="23"/>
                                        </p:tgtEl>
                                        <p:attrNameLst>
                                          <p:attrName>ppt_x</p:attrName>
                                        </p:attrNameLst>
                                      </p:cBhvr>
                                      <p:tavLst>
                                        <p:tav tm="0">
                                          <p:val>
                                            <p:strVal val="#ppt_x"/>
                                          </p:val>
                                        </p:tav>
                                        <p:tav tm="100000">
                                          <p:val>
                                            <p:strVal val="#ppt_x"/>
                                          </p:val>
                                        </p:tav>
                                      </p:tavLst>
                                    </p:anim>
                                    <p:anim calcmode="lin" valueType="num">
                                      <p:cBhvr additive="base">
                                        <p:cTn id="83" dur="500" fill="hold"/>
                                        <p:tgtEl>
                                          <p:spTgt spid="23"/>
                                        </p:tgtEl>
                                        <p:attrNameLst>
                                          <p:attrName>ppt_y</p:attrName>
                                        </p:attrNameLst>
                                      </p:cBhvr>
                                      <p:tavLst>
                                        <p:tav tm="0">
                                          <p:val>
                                            <p:strVal val="1+#ppt_h/2"/>
                                          </p:val>
                                        </p:tav>
                                        <p:tav tm="100000">
                                          <p:val>
                                            <p:strVal val="#ppt_y"/>
                                          </p:val>
                                        </p:tav>
                                      </p:tavLst>
                                    </p:anim>
                                  </p:childTnLst>
                                </p:cTn>
                              </p:par>
                            </p:childTnLst>
                          </p:cTn>
                        </p:par>
                        <p:par>
                          <p:cTn id="84" fill="hold">
                            <p:stCondLst>
                              <p:cond delay="8000"/>
                            </p:stCondLst>
                            <p:childTnLst>
                              <p:par>
                                <p:cTn id="85" presetID="2" presetClass="entr" presetSubtype="4" fill="hold" grpId="0" nodeType="afterEffect">
                                  <p:stCondLst>
                                    <p:cond delay="0"/>
                                  </p:stCondLst>
                                  <p:childTnLst>
                                    <p:set>
                                      <p:cBhvr>
                                        <p:cTn id="86" dur="1" fill="hold">
                                          <p:stCondLst>
                                            <p:cond delay="0"/>
                                          </p:stCondLst>
                                        </p:cTn>
                                        <p:tgtEl>
                                          <p:spTgt spid="25"/>
                                        </p:tgtEl>
                                        <p:attrNameLst>
                                          <p:attrName>style.visibility</p:attrName>
                                        </p:attrNameLst>
                                      </p:cBhvr>
                                      <p:to>
                                        <p:strVal val="visible"/>
                                      </p:to>
                                    </p:set>
                                    <p:anim calcmode="lin" valueType="num">
                                      <p:cBhvr additive="base">
                                        <p:cTn id="87" dur="500" fill="hold"/>
                                        <p:tgtEl>
                                          <p:spTgt spid="25"/>
                                        </p:tgtEl>
                                        <p:attrNameLst>
                                          <p:attrName>ppt_x</p:attrName>
                                        </p:attrNameLst>
                                      </p:cBhvr>
                                      <p:tavLst>
                                        <p:tav tm="0">
                                          <p:val>
                                            <p:strVal val="#ppt_x"/>
                                          </p:val>
                                        </p:tav>
                                        <p:tav tm="100000">
                                          <p:val>
                                            <p:strVal val="#ppt_x"/>
                                          </p:val>
                                        </p:tav>
                                      </p:tavLst>
                                    </p:anim>
                                    <p:anim calcmode="lin" valueType="num">
                                      <p:cBhvr additive="base">
                                        <p:cTn id="88" dur="500" fill="hold"/>
                                        <p:tgtEl>
                                          <p:spTgt spid="25"/>
                                        </p:tgtEl>
                                        <p:attrNameLst>
                                          <p:attrName>ppt_y</p:attrName>
                                        </p:attrNameLst>
                                      </p:cBhvr>
                                      <p:tavLst>
                                        <p:tav tm="0">
                                          <p:val>
                                            <p:strVal val="1+#ppt_h/2"/>
                                          </p:val>
                                        </p:tav>
                                        <p:tav tm="100000">
                                          <p:val>
                                            <p:strVal val="#ppt_y"/>
                                          </p:val>
                                        </p:tav>
                                      </p:tavLst>
                                    </p:anim>
                                  </p:childTnLst>
                                </p:cTn>
                              </p:par>
                            </p:childTnLst>
                          </p:cTn>
                        </p:par>
                        <p:par>
                          <p:cTn id="89" fill="hold">
                            <p:stCondLst>
                              <p:cond delay="8500"/>
                            </p:stCondLst>
                            <p:childTnLst>
                              <p:par>
                                <p:cTn id="90" presetID="2" presetClass="entr" presetSubtype="4"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additive="base">
                                        <p:cTn id="92" dur="500" fill="hold"/>
                                        <p:tgtEl>
                                          <p:spTgt spid="26"/>
                                        </p:tgtEl>
                                        <p:attrNameLst>
                                          <p:attrName>ppt_x</p:attrName>
                                        </p:attrNameLst>
                                      </p:cBhvr>
                                      <p:tavLst>
                                        <p:tav tm="0">
                                          <p:val>
                                            <p:strVal val="#ppt_x"/>
                                          </p:val>
                                        </p:tav>
                                        <p:tav tm="100000">
                                          <p:val>
                                            <p:strVal val="#ppt_x"/>
                                          </p:val>
                                        </p:tav>
                                      </p:tavLst>
                                    </p:anim>
                                    <p:anim calcmode="lin" valueType="num">
                                      <p:cBhvr additive="base">
                                        <p:cTn id="93" dur="500" fill="hold"/>
                                        <p:tgtEl>
                                          <p:spTgt spid="26"/>
                                        </p:tgtEl>
                                        <p:attrNameLst>
                                          <p:attrName>ppt_y</p:attrName>
                                        </p:attrNameLst>
                                      </p:cBhvr>
                                      <p:tavLst>
                                        <p:tav tm="0">
                                          <p:val>
                                            <p:strVal val="1+#ppt_h/2"/>
                                          </p:val>
                                        </p:tav>
                                        <p:tav tm="100000">
                                          <p:val>
                                            <p:strVal val="#ppt_y"/>
                                          </p:val>
                                        </p:tav>
                                      </p:tavLst>
                                    </p:anim>
                                  </p:childTnLst>
                                </p:cTn>
                              </p:par>
                            </p:childTnLst>
                          </p:cTn>
                        </p:par>
                        <p:par>
                          <p:cTn id="94" fill="hold">
                            <p:stCondLst>
                              <p:cond delay="9000"/>
                            </p:stCondLst>
                            <p:childTnLst>
                              <p:par>
                                <p:cTn id="95" presetID="2" presetClass="entr" presetSubtype="4"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additive="base">
                                        <p:cTn id="97" dur="500" fill="hold"/>
                                        <p:tgtEl>
                                          <p:spTgt spid="27"/>
                                        </p:tgtEl>
                                        <p:attrNameLst>
                                          <p:attrName>ppt_x</p:attrName>
                                        </p:attrNameLst>
                                      </p:cBhvr>
                                      <p:tavLst>
                                        <p:tav tm="0">
                                          <p:val>
                                            <p:strVal val="#ppt_x"/>
                                          </p:val>
                                        </p:tav>
                                        <p:tav tm="100000">
                                          <p:val>
                                            <p:strVal val="#ppt_x"/>
                                          </p:val>
                                        </p:tav>
                                      </p:tavLst>
                                    </p:anim>
                                    <p:anim calcmode="lin" valueType="num">
                                      <p:cBhvr additive="base">
                                        <p:cTn id="98" dur="500" fill="hold"/>
                                        <p:tgtEl>
                                          <p:spTgt spid="27"/>
                                        </p:tgtEl>
                                        <p:attrNameLst>
                                          <p:attrName>ppt_y</p:attrName>
                                        </p:attrNameLst>
                                      </p:cBhvr>
                                      <p:tavLst>
                                        <p:tav tm="0">
                                          <p:val>
                                            <p:strVal val="1+#ppt_h/2"/>
                                          </p:val>
                                        </p:tav>
                                        <p:tav tm="100000">
                                          <p:val>
                                            <p:strVal val="#ppt_y"/>
                                          </p:val>
                                        </p:tav>
                                      </p:tavLst>
                                    </p:anim>
                                  </p:childTnLst>
                                </p:cTn>
                              </p:par>
                            </p:childTnLst>
                          </p:cTn>
                        </p:par>
                        <p:par>
                          <p:cTn id="99" fill="hold">
                            <p:stCondLst>
                              <p:cond delay="9500"/>
                            </p:stCondLst>
                            <p:childTnLst>
                              <p:par>
                                <p:cTn id="100" presetID="2" presetClass="entr" presetSubtype="4" fill="hold" grpId="0" nodeType="afterEffect">
                                  <p:stCondLst>
                                    <p:cond delay="0"/>
                                  </p:stCondLst>
                                  <p:childTnLst>
                                    <p:set>
                                      <p:cBhvr>
                                        <p:cTn id="101" dur="1" fill="hold">
                                          <p:stCondLst>
                                            <p:cond delay="0"/>
                                          </p:stCondLst>
                                        </p:cTn>
                                        <p:tgtEl>
                                          <p:spTgt spid="15"/>
                                        </p:tgtEl>
                                        <p:attrNameLst>
                                          <p:attrName>style.visibility</p:attrName>
                                        </p:attrNameLst>
                                      </p:cBhvr>
                                      <p:to>
                                        <p:strVal val="visible"/>
                                      </p:to>
                                    </p:set>
                                    <p:anim calcmode="lin" valueType="num">
                                      <p:cBhvr additive="base">
                                        <p:cTn id="102" dur="500" fill="hold"/>
                                        <p:tgtEl>
                                          <p:spTgt spid="15"/>
                                        </p:tgtEl>
                                        <p:attrNameLst>
                                          <p:attrName>ppt_x</p:attrName>
                                        </p:attrNameLst>
                                      </p:cBhvr>
                                      <p:tavLst>
                                        <p:tav tm="0">
                                          <p:val>
                                            <p:strVal val="#ppt_x"/>
                                          </p:val>
                                        </p:tav>
                                        <p:tav tm="100000">
                                          <p:val>
                                            <p:strVal val="#ppt_x"/>
                                          </p:val>
                                        </p:tav>
                                      </p:tavLst>
                                    </p:anim>
                                    <p:anim calcmode="lin" valueType="num">
                                      <p:cBhvr additive="base">
                                        <p:cTn id="103" dur="500" fill="hold"/>
                                        <p:tgtEl>
                                          <p:spTgt spid="15"/>
                                        </p:tgtEl>
                                        <p:attrNameLst>
                                          <p:attrName>ppt_y</p:attrName>
                                        </p:attrNameLst>
                                      </p:cBhvr>
                                      <p:tavLst>
                                        <p:tav tm="0">
                                          <p:val>
                                            <p:strVal val="1+#ppt_h/2"/>
                                          </p:val>
                                        </p:tav>
                                        <p:tav tm="100000">
                                          <p:val>
                                            <p:strVal val="#ppt_y"/>
                                          </p:val>
                                        </p:tav>
                                      </p:tavLst>
                                    </p:anim>
                                  </p:childTnLst>
                                </p:cTn>
                              </p:par>
                            </p:childTnLst>
                          </p:cTn>
                        </p:par>
                        <p:par>
                          <p:cTn id="104" fill="hold">
                            <p:stCondLst>
                              <p:cond delay="10000"/>
                            </p:stCondLst>
                            <p:childTnLst>
                              <p:par>
                                <p:cTn id="105" presetID="2" presetClass="entr" presetSubtype="4" fill="hold" grpId="0"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additive="base">
                                        <p:cTn id="107" dur="500" fill="hold"/>
                                        <p:tgtEl>
                                          <p:spTgt spid="22"/>
                                        </p:tgtEl>
                                        <p:attrNameLst>
                                          <p:attrName>ppt_x</p:attrName>
                                        </p:attrNameLst>
                                      </p:cBhvr>
                                      <p:tavLst>
                                        <p:tav tm="0">
                                          <p:val>
                                            <p:strVal val="#ppt_x"/>
                                          </p:val>
                                        </p:tav>
                                        <p:tav tm="100000">
                                          <p:val>
                                            <p:strVal val="#ppt_x"/>
                                          </p:val>
                                        </p:tav>
                                      </p:tavLst>
                                    </p:anim>
                                    <p:anim calcmode="lin" valueType="num">
                                      <p:cBhvr additive="base">
                                        <p:cTn id="108" dur="500" fill="hold"/>
                                        <p:tgtEl>
                                          <p:spTgt spid="22"/>
                                        </p:tgtEl>
                                        <p:attrNameLst>
                                          <p:attrName>ppt_y</p:attrName>
                                        </p:attrNameLst>
                                      </p:cBhvr>
                                      <p:tavLst>
                                        <p:tav tm="0">
                                          <p:val>
                                            <p:strVal val="1+#ppt_h/2"/>
                                          </p:val>
                                        </p:tav>
                                        <p:tav tm="100000">
                                          <p:val>
                                            <p:strVal val="#ppt_y"/>
                                          </p:val>
                                        </p:tav>
                                      </p:tavLst>
                                    </p:anim>
                                  </p:childTnLst>
                                </p:cTn>
                              </p:par>
                            </p:childTnLst>
                          </p:cTn>
                        </p:par>
                        <p:par>
                          <p:cTn id="109" fill="hold">
                            <p:stCondLst>
                              <p:cond delay="10500"/>
                            </p:stCondLst>
                            <p:childTnLst>
                              <p:par>
                                <p:cTn id="110" presetID="2" presetClass="entr" presetSubtype="4" fill="hold" grpId="0" nodeType="afterEffect">
                                  <p:stCondLst>
                                    <p:cond delay="0"/>
                                  </p:stCondLst>
                                  <p:childTnLst>
                                    <p:set>
                                      <p:cBhvr>
                                        <p:cTn id="111" dur="1" fill="hold">
                                          <p:stCondLst>
                                            <p:cond delay="0"/>
                                          </p:stCondLst>
                                        </p:cTn>
                                        <p:tgtEl>
                                          <p:spTgt spid="30"/>
                                        </p:tgtEl>
                                        <p:attrNameLst>
                                          <p:attrName>style.visibility</p:attrName>
                                        </p:attrNameLst>
                                      </p:cBhvr>
                                      <p:to>
                                        <p:strVal val="visible"/>
                                      </p:to>
                                    </p:set>
                                    <p:anim calcmode="lin" valueType="num">
                                      <p:cBhvr additive="base">
                                        <p:cTn id="112" dur="500" fill="hold"/>
                                        <p:tgtEl>
                                          <p:spTgt spid="30"/>
                                        </p:tgtEl>
                                        <p:attrNameLst>
                                          <p:attrName>ppt_x</p:attrName>
                                        </p:attrNameLst>
                                      </p:cBhvr>
                                      <p:tavLst>
                                        <p:tav tm="0">
                                          <p:val>
                                            <p:strVal val="#ppt_x"/>
                                          </p:val>
                                        </p:tav>
                                        <p:tav tm="100000">
                                          <p:val>
                                            <p:strVal val="#ppt_x"/>
                                          </p:val>
                                        </p:tav>
                                      </p:tavLst>
                                    </p:anim>
                                    <p:anim calcmode="lin" valueType="num">
                                      <p:cBhvr additive="base">
                                        <p:cTn id="113" dur="500" fill="hold"/>
                                        <p:tgtEl>
                                          <p:spTgt spid="30"/>
                                        </p:tgtEl>
                                        <p:attrNameLst>
                                          <p:attrName>ppt_y</p:attrName>
                                        </p:attrNameLst>
                                      </p:cBhvr>
                                      <p:tavLst>
                                        <p:tav tm="0">
                                          <p:val>
                                            <p:strVal val="1+#ppt_h/2"/>
                                          </p:val>
                                        </p:tav>
                                        <p:tav tm="100000">
                                          <p:val>
                                            <p:strVal val="#ppt_y"/>
                                          </p:val>
                                        </p:tav>
                                      </p:tavLst>
                                    </p:anim>
                                  </p:childTnLst>
                                </p:cTn>
                              </p:par>
                            </p:childTnLst>
                          </p:cTn>
                        </p:par>
                        <p:par>
                          <p:cTn id="114" fill="hold">
                            <p:stCondLst>
                              <p:cond delay="11000"/>
                            </p:stCondLst>
                            <p:childTnLst>
                              <p:par>
                                <p:cTn id="115" presetID="2" presetClass="entr" presetSubtype="4" fill="hold" grpId="0" nodeType="afterEffect">
                                  <p:stCondLst>
                                    <p:cond delay="0"/>
                                  </p:stCondLst>
                                  <p:childTnLst>
                                    <p:set>
                                      <p:cBhvr>
                                        <p:cTn id="116" dur="1" fill="hold">
                                          <p:stCondLst>
                                            <p:cond delay="0"/>
                                          </p:stCondLst>
                                        </p:cTn>
                                        <p:tgtEl>
                                          <p:spTgt spid="31"/>
                                        </p:tgtEl>
                                        <p:attrNameLst>
                                          <p:attrName>style.visibility</p:attrName>
                                        </p:attrNameLst>
                                      </p:cBhvr>
                                      <p:to>
                                        <p:strVal val="visible"/>
                                      </p:to>
                                    </p:set>
                                    <p:anim calcmode="lin" valueType="num">
                                      <p:cBhvr additive="base">
                                        <p:cTn id="117" dur="500" fill="hold"/>
                                        <p:tgtEl>
                                          <p:spTgt spid="31"/>
                                        </p:tgtEl>
                                        <p:attrNameLst>
                                          <p:attrName>ppt_x</p:attrName>
                                        </p:attrNameLst>
                                      </p:cBhvr>
                                      <p:tavLst>
                                        <p:tav tm="0">
                                          <p:val>
                                            <p:strVal val="#ppt_x"/>
                                          </p:val>
                                        </p:tav>
                                        <p:tav tm="100000">
                                          <p:val>
                                            <p:strVal val="#ppt_x"/>
                                          </p:val>
                                        </p:tav>
                                      </p:tavLst>
                                    </p:anim>
                                    <p:anim calcmode="lin" valueType="num">
                                      <p:cBhvr additive="base">
                                        <p:cTn id="118" dur="500" fill="hold"/>
                                        <p:tgtEl>
                                          <p:spTgt spid="31"/>
                                        </p:tgtEl>
                                        <p:attrNameLst>
                                          <p:attrName>ppt_y</p:attrName>
                                        </p:attrNameLst>
                                      </p:cBhvr>
                                      <p:tavLst>
                                        <p:tav tm="0">
                                          <p:val>
                                            <p:strVal val="1+#ppt_h/2"/>
                                          </p:val>
                                        </p:tav>
                                        <p:tav tm="100000">
                                          <p:val>
                                            <p:strVal val="#ppt_y"/>
                                          </p:val>
                                        </p:tav>
                                      </p:tavLst>
                                    </p:anim>
                                  </p:childTnLst>
                                </p:cTn>
                              </p:par>
                            </p:childTnLst>
                          </p:cTn>
                        </p:par>
                        <p:par>
                          <p:cTn id="119" fill="hold">
                            <p:stCondLst>
                              <p:cond delay="11500"/>
                            </p:stCondLst>
                            <p:childTnLst>
                              <p:par>
                                <p:cTn id="120" presetID="2" presetClass="entr" presetSubtype="4" fill="hold" grpId="0" nodeType="afterEffect">
                                  <p:stCondLst>
                                    <p:cond delay="0"/>
                                  </p:stCondLst>
                                  <p:childTnLst>
                                    <p:set>
                                      <p:cBhvr>
                                        <p:cTn id="121" dur="1" fill="hold">
                                          <p:stCondLst>
                                            <p:cond delay="0"/>
                                          </p:stCondLst>
                                        </p:cTn>
                                        <p:tgtEl>
                                          <p:spTgt spid="28"/>
                                        </p:tgtEl>
                                        <p:attrNameLst>
                                          <p:attrName>style.visibility</p:attrName>
                                        </p:attrNameLst>
                                      </p:cBhvr>
                                      <p:to>
                                        <p:strVal val="visible"/>
                                      </p:to>
                                    </p:set>
                                    <p:anim calcmode="lin" valueType="num">
                                      <p:cBhvr additive="base">
                                        <p:cTn id="122" dur="500" fill="hold"/>
                                        <p:tgtEl>
                                          <p:spTgt spid="28"/>
                                        </p:tgtEl>
                                        <p:attrNameLst>
                                          <p:attrName>ppt_x</p:attrName>
                                        </p:attrNameLst>
                                      </p:cBhvr>
                                      <p:tavLst>
                                        <p:tav tm="0">
                                          <p:val>
                                            <p:strVal val="#ppt_x"/>
                                          </p:val>
                                        </p:tav>
                                        <p:tav tm="100000">
                                          <p:val>
                                            <p:strVal val="#ppt_x"/>
                                          </p:val>
                                        </p:tav>
                                      </p:tavLst>
                                    </p:anim>
                                    <p:anim calcmode="lin" valueType="num">
                                      <p:cBhvr additive="base">
                                        <p:cTn id="123" dur="500" fill="hold"/>
                                        <p:tgtEl>
                                          <p:spTgt spid="28"/>
                                        </p:tgtEl>
                                        <p:attrNameLst>
                                          <p:attrName>ppt_y</p:attrName>
                                        </p:attrNameLst>
                                      </p:cBhvr>
                                      <p:tavLst>
                                        <p:tav tm="0">
                                          <p:val>
                                            <p:strVal val="1+#ppt_h/2"/>
                                          </p:val>
                                        </p:tav>
                                        <p:tav tm="100000">
                                          <p:val>
                                            <p:strVal val="#ppt_y"/>
                                          </p:val>
                                        </p:tav>
                                      </p:tavLst>
                                    </p:anim>
                                  </p:childTnLst>
                                </p:cTn>
                              </p:par>
                            </p:childTnLst>
                          </p:cTn>
                        </p:par>
                        <p:par>
                          <p:cTn id="124" fill="hold">
                            <p:stCondLst>
                              <p:cond delay="12000"/>
                            </p:stCondLst>
                            <p:childTnLst>
                              <p:par>
                                <p:cTn id="125" presetID="2" presetClass="entr" presetSubtype="4" fill="hold" grpId="0" nodeType="afterEffect">
                                  <p:stCondLst>
                                    <p:cond delay="0"/>
                                  </p:stCondLst>
                                  <p:childTnLst>
                                    <p:set>
                                      <p:cBhvr>
                                        <p:cTn id="126" dur="1" fill="hold">
                                          <p:stCondLst>
                                            <p:cond delay="0"/>
                                          </p:stCondLst>
                                        </p:cTn>
                                        <p:tgtEl>
                                          <p:spTgt spid="29"/>
                                        </p:tgtEl>
                                        <p:attrNameLst>
                                          <p:attrName>style.visibility</p:attrName>
                                        </p:attrNameLst>
                                      </p:cBhvr>
                                      <p:to>
                                        <p:strVal val="visible"/>
                                      </p:to>
                                    </p:set>
                                    <p:anim calcmode="lin" valueType="num">
                                      <p:cBhvr additive="base">
                                        <p:cTn id="127" dur="500" fill="hold"/>
                                        <p:tgtEl>
                                          <p:spTgt spid="29"/>
                                        </p:tgtEl>
                                        <p:attrNameLst>
                                          <p:attrName>ppt_x</p:attrName>
                                        </p:attrNameLst>
                                      </p:cBhvr>
                                      <p:tavLst>
                                        <p:tav tm="0">
                                          <p:val>
                                            <p:strVal val="#ppt_x"/>
                                          </p:val>
                                        </p:tav>
                                        <p:tav tm="100000">
                                          <p:val>
                                            <p:strVal val="#ppt_x"/>
                                          </p:val>
                                        </p:tav>
                                      </p:tavLst>
                                    </p:anim>
                                    <p:anim calcmode="lin" valueType="num">
                                      <p:cBhvr additive="base">
                                        <p:cTn id="128" dur="500" fill="hold"/>
                                        <p:tgtEl>
                                          <p:spTgt spid="29"/>
                                        </p:tgtEl>
                                        <p:attrNameLst>
                                          <p:attrName>ppt_y</p:attrName>
                                        </p:attrNameLst>
                                      </p:cBhvr>
                                      <p:tavLst>
                                        <p:tav tm="0">
                                          <p:val>
                                            <p:strVal val="1+#ppt_h/2"/>
                                          </p:val>
                                        </p:tav>
                                        <p:tav tm="100000">
                                          <p:val>
                                            <p:strVal val="#ppt_y"/>
                                          </p:val>
                                        </p:tav>
                                      </p:tavLst>
                                    </p:anim>
                                  </p:childTnLst>
                                </p:cTn>
                              </p:par>
                            </p:childTnLst>
                          </p:cTn>
                        </p:par>
                        <p:par>
                          <p:cTn id="129" fill="hold">
                            <p:stCondLst>
                              <p:cond delay="12500"/>
                            </p:stCondLst>
                            <p:childTnLst>
                              <p:par>
                                <p:cTn id="130" presetID="2" presetClass="entr" presetSubtype="4" fill="hold" grpId="0" nodeType="afterEffect">
                                  <p:stCondLst>
                                    <p:cond delay="0"/>
                                  </p:stCondLst>
                                  <p:childTnLst>
                                    <p:set>
                                      <p:cBhvr>
                                        <p:cTn id="131" dur="1" fill="hold">
                                          <p:stCondLst>
                                            <p:cond delay="0"/>
                                          </p:stCondLst>
                                        </p:cTn>
                                        <p:tgtEl>
                                          <p:spTgt spid="32"/>
                                        </p:tgtEl>
                                        <p:attrNameLst>
                                          <p:attrName>style.visibility</p:attrName>
                                        </p:attrNameLst>
                                      </p:cBhvr>
                                      <p:to>
                                        <p:strVal val="visible"/>
                                      </p:to>
                                    </p:set>
                                    <p:anim calcmode="lin" valueType="num">
                                      <p:cBhvr additive="base">
                                        <p:cTn id="132" dur="500" fill="hold"/>
                                        <p:tgtEl>
                                          <p:spTgt spid="32"/>
                                        </p:tgtEl>
                                        <p:attrNameLst>
                                          <p:attrName>ppt_x</p:attrName>
                                        </p:attrNameLst>
                                      </p:cBhvr>
                                      <p:tavLst>
                                        <p:tav tm="0">
                                          <p:val>
                                            <p:strVal val="#ppt_x"/>
                                          </p:val>
                                        </p:tav>
                                        <p:tav tm="100000">
                                          <p:val>
                                            <p:strVal val="#ppt_x"/>
                                          </p:val>
                                        </p:tav>
                                      </p:tavLst>
                                    </p:anim>
                                    <p:anim calcmode="lin" valueType="num">
                                      <p:cBhvr additive="base">
                                        <p:cTn id="133" dur="500" fill="hold"/>
                                        <p:tgtEl>
                                          <p:spTgt spid="32"/>
                                        </p:tgtEl>
                                        <p:attrNameLst>
                                          <p:attrName>ppt_y</p:attrName>
                                        </p:attrNameLst>
                                      </p:cBhvr>
                                      <p:tavLst>
                                        <p:tav tm="0">
                                          <p:val>
                                            <p:strVal val="1+#ppt_h/2"/>
                                          </p:val>
                                        </p:tav>
                                        <p:tav tm="100000">
                                          <p:val>
                                            <p:strVal val="#ppt_y"/>
                                          </p:val>
                                        </p:tav>
                                      </p:tavLst>
                                    </p:anim>
                                  </p:childTnLst>
                                </p:cTn>
                              </p:par>
                            </p:childTnLst>
                          </p:cTn>
                        </p:par>
                        <p:par>
                          <p:cTn id="134" fill="hold">
                            <p:stCondLst>
                              <p:cond delay="13000"/>
                            </p:stCondLst>
                            <p:childTnLst>
                              <p:par>
                                <p:cTn id="135" presetID="2" presetClass="entr" presetSubtype="4" fill="hold" grpId="0" nodeType="afterEffect">
                                  <p:stCondLst>
                                    <p:cond delay="0"/>
                                  </p:stCondLst>
                                  <p:childTnLst>
                                    <p:set>
                                      <p:cBhvr>
                                        <p:cTn id="136" dur="1" fill="hold">
                                          <p:stCondLst>
                                            <p:cond delay="0"/>
                                          </p:stCondLst>
                                        </p:cTn>
                                        <p:tgtEl>
                                          <p:spTgt spid="33"/>
                                        </p:tgtEl>
                                        <p:attrNameLst>
                                          <p:attrName>style.visibility</p:attrName>
                                        </p:attrNameLst>
                                      </p:cBhvr>
                                      <p:to>
                                        <p:strVal val="visible"/>
                                      </p:to>
                                    </p:set>
                                    <p:anim calcmode="lin" valueType="num">
                                      <p:cBhvr additive="base">
                                        <p:cTn id="137" dur="500" fill="hold"/>
                                        <p:tgtEl>
                                          <p:spTgt spid="33"/>
                                        </p:tgtEl>
                                        <p:attrNameLst>
                                          <p:attrName>ppt_x</p:attrName>
                                        </p:attrNameLst>
                                      </p:cBhvr>
                                      <p:tavLst>
                                        <p:tav tm="0">
                                          <p:val>
                                            <p:strVal val="#ppt_x"/>
                                          </p:val>
                                        </p:tav>
                                        <p:tav tm="100000">
                                          <p:val>
                                            <p:strVal val="#ppt_x"/>
                                          </p:val>
                                        </p:tav>
                                      </p:tavLst>
                                    </p:anim>
                                    <p:anim calcmode="lin" valueType="num">
                                      <p:cBhvr additive="base">
                                        <p:cTn id="13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4" grpId="0" animBg="1"/>
      <p:bldP spid="15" grpId="0" animBg="1"/>
      <p:bldP spid="16" grpId="0" animBg="1"/>
      <p:bldP spid="17" grpId="0" animBg="1"/>
      <p:bldP spid="18" grpId="0" animBg="1"/>
      <p:bldP spid="19" grpId="0" animBg="1"/>
      <p:bldP spid="20" grpId="0" animBg="1"/>
      <p:bldP spid="21" grpId="0" animBg="1"/>
      <p:bldP spid="22" grpId="0" animBg="1"/>
      <p:bldP spid="24" grpId="0" animBg="1"/>
      <p:bldP spid="23"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840000"/>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22 сентября 2022 г. </a:t>
            </a:r>
          </a:p>
          <a:p>
            <a:pPr algn="ctr"/>
            <a:r>
              <a:rPr lang="ru-RU" sz="3200" b="1" dirty="0">
                <a:solidFill>
                  <a:srgbClr val="0000CC"/>
                </a:solidFill>
                <a:effectLst>
                  <a:glow rad="127000">
                    <a:schemeClr val="bg1"/>
                  </a:glow>
                </a:effectLst>
                <a:latin typeface="Monotype Corsiva" pitchFamily="66" charset="0"/>
              </a:rPr>
              <a:t>11:00</a:t>
            </a:r>
          </a:p>
          <a:p>
            <a:pPr algn="ctr"/>
            <a:r>
              <a:rPr lang="ru-RU" sz="3200" b="1" dirty="0">
                <a:solidFill>
                  <a:srgbClr val="0000CC"/>
                </a:solidFill>
                <a:effectLst>
                  <a:glow rad="127000">
                    <a:schemeClr val="bg1"/>
                  </a:glow>
                </a:effectLst>
                <a:latin typeface="Monotype Corsiva" pitchFamily="66" charset="0"/>
              </a:rPr>
              <a:t>Ярмарка талантов</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«Радуга народной культуры»</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(Городская юношеская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008000"/>
                </a:solidFill>
                <a:effectLst>
                  <a:glow rad="127000">
                    <a:schemeClr val="bg1"/>
                  </a:glow>
                </a:effectLst>
                <a:latin typeface="Bookman Old Style" panose="02050604050505020204" pitchFamily="18" charset="0"/>
              </a:rPr>
              <a:t>Современная библиотека - это не только место, где можно взять книги для чтения. Это еще и центр, способный объединить пользователей  для творческого, полезного досуга. Мир декоративно-прикладного творчества притягателен и многообразен.</a:t>
            </a:r>
          </a:p>
          <a:p>
            <a:pPr indent="457200" algn="just"/>
            <a:r>
              <a:rPr lang="ru-RU" sz="2000" dirty="0">
                <a:solidFill>
                  <a:srgbClr val="008000"/>
                </a:solidFill>
                <a:effectLst>
                  <a:glow rad="127000">
                    <a:schemeClr val="bg1"/>
                  </a:glow>
                </a:effectLst>
                <a:latin typeface="Bookman Old Style" panose="02050604050505020204" pitchFamily="18" charset="0"/>
              </a:rPr>
              <a:t>Любителей окунуться в мир народных промыслов ждет встреча с творчеством благовещенских рукодельниц и их авторскими работами. Будут представлены как традиционные виды прикладного искусства, так и современные направления творчества - </a:t>
            </a:r>
            <a:r>
              <a:rPr lang="ru-RU" sz="2000" dirty="0" err="1">
                <a:solidFill>
                  <a:srgbClr val="008000"/>
                </a:solidFill>
                <a:effectLst>
                  <a:glow rad="127000">
                    <a:schemeClr val="bg1"/>
                  </a:glow>
                </a:effectLst>
                <a:latin typeface="Bookman Old Style" panose="02050604050505020204" pitchFamily="18" charset="0"/>
              </a:rPr>
              <a:t>скрапбукинг</a:t>
            </a:r>
            <a:r>
              <a:rPr lang="ru-RU" sz="2000" dirty="0">
                <a:solidFill>
                  <a:srgbClr val="008000"/>
                </a:solidFill>
                <a:effectLst>
                  <a:glow rad="127000">
                    <a:schemeClr val="bg1"/>
                  </a:glow>
                </a:effectLst>
                <a:latin typeface="Bookman Old Style" panose="02050604050505020204" pitchFamily="18" charset="0"/>
              </a:rPr>
              <a:t>, </a:t>
            </a:r>
            <a:r>
              <a:rPr lang="ru-RU" sz="2000" dirty="0" err="1">
                <a:solidFill>
                  <a:srgbClr val="008000"/>
                </a:solidFill>
                <a:effectLst>
                  <a:glow rad="127000">
                    <a:schemeClr val="bg1"/>
                  </a:glow>
                </a:effectLst>
                <a:latin typeface="Bookman Old Style" panose="02050604050505020204" pitchFamily="18" charset="0"/>
              </a:rPr>
              <a:t>декупаж</a:t>
            </a:r>
            <a:r>
              <a:rPr lang="ru-RU" sz="2000" dirty="0">
                <a:solidFill>
                  <a:srgbClr val="008000"/>
                </a:solidFill>
                <a:effectLst>
                  <a:glow rad="127000">
                    <a:schemeClr val="bg1"/>
                  </a:glow>
                </a:effectLst>
                <a:latin typeface="Bookman Old Style" panose="02050604050505020204" pitchFamily="18" charset="0"/>
              </a:rPr>
              <a:t>, </a:t>
            </a:r>
            <a:r>
              <a:rPr lang="ru-RU" sz="2000" dirty="0" err="1">
                <a:solidFill>
                  <a:srgbClr val="008000"/>
                </a:solidFill>
                <a:effectLst>
                  <a:glow rad="127000">
                    <a:schemeClr val="bg1"/>
                  </a:glow>
                </a:effectLst>
                <a:latin typeface="Bookman Old Style" panose="02050604050505020204" pitchFamily="18" charset="0"/>
              </a:rPr>
              <a:t>квиллинг</a:t>
            </a:r>
            <a:r>
              <a:rPr lang="ru-RU" sz="2000" dirty="0">
                <a:solidFill>
                  <a:srgbClr val="008000"/>
                </a:solidFill>
                <a:effectLst>
                  <a:glow rad="127000">
                    <a:schemeClr val="bg1"/>
                  </a:glow>
                </a:effectLst>
                <a:latin typeface="Bookman Old Style" panose="02050604050505020204" pitchFamily="18" charset="0"/>
              </a:rPr>
              <a:t>. Участники мероприятия познакомятся с культурным наследием русского народа и выполнят несколько творческих заданий. Воспитанники детской школы искусств покажут мастер-класс «Кукла из ниток». В помощь подготовлена выставка книг и журналов «Чудеса своими руками», которые в доступной форме рассказывают и показывают как самостоятельно смастерить множество полезных и интересных </a:t>
            </a:r>
            <a:r>
              <a:rPr lang="ru-RU" sz="2000" dirty="0" smtClean="0">
                <a:solidFill>
                  <a:srgbClr val="008000"/>
                </a:solidFill>
                <a:effectLst>
                  <a:glow rad="127000">
                    <a:schemeClr val="bg1"/>
                  </a:glow>
                </a:effectLst>
                <a:latin typeface="Bookman Old Style" panose="02050604050505020204" pitchFamily="18" charset="0"/>
              </a:rPr>
              <a:t>поделок.</a:t>
            </a:r>
            <a:endParaRPr lang="ru-RU" sz="2000" dirty="0">
              <a:solidFill>
                <a:srgbClr val="008000"/>
              </a:solidFill>
              <a:effectLst>
                <a:glow rad="127000">
                  <a:schemeClr val="bg1"/>
                </a:glow>
              </a:effectLst>
              <a:latin typeface="Bookman Old Style" panose="02050604050505020204" pitchFamily="18" charset="0"/>
            </a:endParaRP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159088932"/>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000"/>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22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Экскурсия в музейную комнату</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«Родная старина»</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(Богородская сельская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753805"/>
                </a:solidFill>
                <a:effectLst>
                  <a:glow rad="127000">
                    <a:schemeClr val="bg1"/>
                  </a:glow>
                </a:effectLst>
                <a:latin typeface="Bookman Old Style" panose="02050604050505020204" pitchFamily="18" charset="0"/>
              </a:rPr>
              <a:t>В музее хранится то, что было задолго до появления, от былых времен и имеет большую историческую и культурную ценность. У каждой вещи есть своя история. Никто не задумываемся о происхождении этих предметов. Просто все  пользуются. Все старинные вещи, кому – то принадлежали ранее. Русская старина вся пронизана добром, а это очень важно  для приобщения детей к истокам Русской народной культуры. Старое уходит, но его нужно знать и беречь. Участники мероприятия познакомятся с </a:t>
            </a:r>
            <a:r>
              <a:rPr lang="ru-RU" sz="2000" dirty="0" err="1">
                <a:solidFill>
                  <a:srgbClr val="753805"/>
                </a:solidFill>
                <a:effectLst>
                  <a:glow rad="127000">
                    <a:schemeClr val="bg1"/>
                  </a:glow>
                </a:effectLst>
                <a:latin typeface="Bookman Old Style" panose="02050604050505020204" pitchFamily="18" charset="0"/>
              </a:rPr>
              <a:t>книжно</a:t>
            </a:r>
            <a:r>
              <a:rPr lang="ru-RU" sz="2000" dirty="0">
                <a:solidFill>
                  <a:srgbClr val="753805"/>
                </a:solidFill>
                <a:effectLst>
                  <a:glow rad="127000">
                    <a:schemeClr val="bg1"/>
                  </a:glow>
                </a:effectLst>
                <a:latin typeface="Bookman Old Style" panose="02050604050505020204" pitchFamily="18" charset="0"/>
              </a:rPr>
              <a:t> - иллюстративной выставкой «Предметы старины». Завершится мероприятие викториной «Традиции и обряды».</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093872806"/>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000"/>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29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Беседа - диалог</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«Учимся понимать друг друга»</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a:t>
            </a:r>
            <a:r>
              <a:rPr lang="ru-RU" sz="3200" dirty="0" err="1">
                <a:solidFill>
                  <a:srgbClr val="0000CC"/>
                </a:solidFill>
                <a:effectLst>
                  <a:glow rad="127000">
                    <a:schemeClr val="bg1"/>
                  </a:glow>
                </a:effectLst>
                <a:latin typeface="Monotype Corsiva" pitchFamily="66" charset="0"/>
              </a:rPr>
              <a:t>Иликовская</a:t>
            </a:r>
            <a:r>
              <a:rPr lang="ru-RU" sz="3200" dirty="0">
                <a:solidFill>
                  <a:srgbClr val="0000CC"/>
                </a:solidFill>
                <a:effectLst>
                  <a:glow rad="127000">
                    <a:schemeClr val="bg1"/>
                  </a:glow>
                </a:effectLst>
                <a:latin typeface="Monotype Corsiva" pitchFamily="66" charset="0"/>
              </a:rPr>
              <a:t> сельская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FF0000"/>
                </a:solidFill>
                <a:effectLst>
                  <a:glow rad="127000">
                    <a:schemeClr val="bg1"/>
                  </a:glow>
                </a:effectLst>
                <a:latin typeface="Bookman Old Style" panose="02050604050505020204" pitchFamily="18" charset="0"/>
              </a:rPr>
              <a:t>Россия – большая страна в мире, с великой историей. Все эти факты общеизвестны, но кроме них существует множество не менее интересных. Мир людей сложен, мнение общественности влияет не только  на отношение людей, но иногда на отношения между странами. Чтобы жить мирно между собой в многонациональной стране и мире нужно учиться понимать друг друга. Мероприятие познакомит как вести себя в разных ситуациях возникающих при общении и как лояльно относиться друг к другу. Учащиеся решат ситуационные вопросы. Завершится мероприятие просмотром </a:t>
            </a:r>
            <a:r>
              <a:rPr lang="ru-RU" sz="2000" dirty="0" err="1" smtClean="0">
                <a:solidFill>
                  <a:srgbClr val="FF0000"/>
                </a:solidFill>
                <a:effectLst>
                  <a:glow rad="127000">
                    <a:schemeClr val="bg1"/>
                  </a:glow>
                </a:effectLst>
                <a:latin typeface="Bookman Old Style" panose="02050604050505020204" pitchFamily="18" charset="0"/>
              </a:rPr>
              <a:t>книжно</a:t>
            </a:r>
            <a:r>
              <a:rPr lang="ru-RU" sz="2000" dirty="0" smtClean="0">
                <a:solidFill>
                  <a:srgbClr val="FF0000"/>
                </a:solidFill>
                <a:effectLst>
                  <a:glow rad="127000">
                    <a:schemeClr val="bg1"/>
                  </a:glow>
                </a:effectLst>
                <a:latin typeface="Bookman Old Style" panose="02050604050505020204" pitchFamily="18" charset="0"/>
              </a:rPr>
              <a:t>-иллюстративной </a:t>
            </a:r>
            <a:r>
              <a:rPr lang="ru-RU" sz="2000" dirty="0">
                <a:solidFill>
                  <a:srgbClr val="FF0000"/>
                </a:solidFill>
                <a:effectLst>
                  <a:glow rad="127000">
                    <a:schemeClr val="bg1"/>
                  </a:glow>
                </a:effectLst>
                <a:latin typeface="Bookman Old Style" panose="02050604050505020204" pitchFamily="18" charset="0"/>
              </a:rPr>
              <a:t>выставкой «Дружба народов».</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219455545"/>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000"/>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29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Час общения</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«Международный день пожилых людей»</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(Центральная районная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008000"/>
                </a:solidFill>
                <a:effectLst>
                  <a:glow rad="127000">
                    <a:schemeClr val="bg1"/>
                  </a:glow>
                </a:effectLst>
                <a:latin typeface="Bookman Old Style" panose="02050604050505020204" pitchFamily="18" charset="0"/>
              </a:rPr>
              <a:t>В осеннем календаре есть необычная дата, когда сердце переполняется чувством глубокой признательности, когда хочется говорить слова благодарности, быть особенно чуткими и внимательными. Самый добрый и важный праздник, которому уделяют внимание и поздравляют.</a:t>
            </a:r>
          </a:p>
          <a:p>
            <a:pPr indent="457200" algn="just"/>
            <a:r>
              <a:rPr lang="ru-RU" sz="2000" dirty="0">
                <a:solidFill>
                  <a:srgbClr val="008000"/>
                </a:solidFill>
                <a:effectLst>
                  <a:glow rad="127000">
                    <a:schemeClr val="bg1"/>
                  </a:glow>
                </a:effectLst>
                <a:latin typeface="Bookman Old Style" panose="02050604050505020204" pitchFamily="18" charset="0"/>
              </a:rPr>
              <a:t>На мероприятии присутствующие узнают историю появления Международного дня пожилых людей. Ведущая объяснит значение словосочетания «пожилые люди» и вместе с присутствующими поговорят о том, кто из их родственников, может так называться. В заключение мероприятия пройдет викторина «Сказочные старички и старушки».</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188059374"/>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673508"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1 сентября 2022 г. </a:t>
            </a:r>
          </a:p>
          <a:p>
            <a:pPr algn="ctr"/>
            <a:r>
              <a:rPr lang="ru-RU" sz="3200" b="1" dirty="0">
                <a:solidFill>
                  <a:srgbClr val="0000CC"/>
                </a:solidFill>
                <a:effectLst>
                  <a:glow rad="127000">
                    <a:schemeClr val="bg1"/>
                  </a:glow>
                </a:effectLst>
                <a:latin typeface="Monotype Corsiva" pitchFamily="66" charset="0"/>
              </a:rPr>
              <a:t>13:00</a:t>
            </a:r>
          </a:p>
          <a:p>
            <a:pPr algn="ctr"/>
            <a:r>
              <a:rPr lang="ru-RU" sz="3200" b="1" dirty="0">
                <a:solidFill>
                  <a:srgbClr val="0000CC"/>
                </a:solidFill>
                <a:effectLst>
                  <a:glow rad="127000">
                    <a:schemeClr val="bg1"/>
                  </a:glow>
                </a:effectLst>
                <a:latin typeface="Monotype Corsiva" pitchFamily="66" charset="0"/>
              </a:rPr>
              <a:t>Программа </a:t>
            </a:r>
          </a:p>
          <a:p>
            <a:pPr algn="ctr"/>
            <a:r>
              <a:rPr lang="ru-RU" sz="3200" b="1" dirty="0">
                <a:solidFill>
                  <a:srgbClr val="0000CC"/>
                </a:solidFill>
                <a:effectLst>
                  <a:glow rad="127000">
                    <a:schemeClr val="bg1"/>
                  </a:glow>
                </a:effectLst>
                <a:latin typeface="Monotype Corsiva" pitchFamily="66" charset="0"/>
              </a:rPr>
              <a:t>«Шагаем дружно в класс»</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(Центральная районная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753805"/>
                </a:solidFill>
                <a:effectLst>
                  <a:glow rad="127000">
                    <a:schemeClr val="bg1"/>
                  </a:glow>
                </a:effectLst>
                <a:latin typeface="Bookman Old Style" panose="02050604050505020204" pitchFamily="18" charset="0"/>
              </a:rPr>
              <a:t>Ежегодно 1 сентября отмечается День знаний. Свое название он получил благодаря тому, что именно осенью начинается новый учебный год во всех российских школах.</a:t>
            </a:r>
          </a:p>
          <a:p>
            <a:pPr indent="457200" algn="just"/>
            <a:r>
              <a:rPr lang="ru-RU" sz="2000" dirty="0">
                <a:solidFill>
                  <a:srgbClr val="753805"/>
                </a:solidFill>
                <a:effectLst>
                  <a:glow rad="127000">
                    <a:schemeClr val="bg1"/>
                  </a:glow>
                </a:effectLst>
                <a:latin typeface="Bookman Old Style" panose="02050604050505020204" pitchFamily="18" charset="0"/>
              </a:rPr>
              <a:t>Добрый, шумный и беззаботный день отмечается с особой торжественностью. Отправившись в </a:t>
            </a:r>
            <a:r>
              <a:rPr lang="ru-RU" sz="2000" dirty="0" smtClean="0">
                <a:solidFill>
                  <a:srgbClr val="753805"/>
                </a:solidFill>
                <a:effectLst>
                  <a:glow rad="127000">
                    <a:schemeClr val="bg1"/>
                  </a:glow>
                </a:effectLst>
                <a:latin typeface="Bookman Old Style" panose="02050604050505020204" pitchFamily="18" charset="0"/>
              </a:rPr>
              <a:t>«Страну знаний», </a:t>
            </a:r>
            <a:r>
              <a:rPr lang="ru-RU" sz="2000" dirty="0">
                <a:solidFill>
                  <a:srgbClr val="753805"/>
                </a:solidFill>
                <a:effectLst>
                  <a:glow rad="127000">
                    <a:schemeClr val="bg1"/>
                  </a:glow>
                </a:effectLst>
                <a:latin typeface="Bookman Old Style" panose="02050604050505020204" pitchFamily="18" charset="0"/>
              </a:rPr>
              <a:t>ребята узнают о происхождении праздника, познакомятся со школьными правилами. Для участников проведут викторину «Снова в школу». Гости отгадают тематические загадки и ответят на вопросы интеллектуальной викторины.</a:t>
            </a:r>
          </a:p>
          <a:p>
            <a:pPr indent="457200" algn="just"/>
            <a:r>
              <a:rPr lang="ru-RU" sz="2000" dirty="0">
                <a:solidFill>
                  <a:srgbClr val="753805"/>
                </a:solidFill>
                <a:effectLst>
                  <a:glow rad="127000">
                    <a:schemeClr val="bg1"/>
                  </a:glow>
                </a:effectLst>
                <a:latin typeface="Bookman Old Style" panose="02050604050505020204" pitchFamily="18" charset="0"/>
              </a:rPr>
              <a:t>Завершится мероприятие обзором </a:t>
            </a:r>
            <a:r>
              <a:rPr lang="ru-RU" sz="2000" dirty="0" err="1">
                <a:solidFill>
                  <a:srgbClr val="753805"/>
                </a:solidFill>
                <a:effectLst>
                  <a:glow rad="127000">
                    <a:schemeClr val="bg1"/>
                  </a:glow>
                </a:effectLst>
                <a:latin typeface="Bookman Old Style" panose="02050604050505020204" pitchFamily="18" charset="0"/>
              </a:rPr>
              <a:t>книжно</a:t>
            </a:r>
            <a:r>
              <a:rPr lang="ru-RU" sz="2000" dirty="0">
                <a:solidFill>
                  <a:srgbClr val="753805"/>
                </a:solidFill>
                <a:effectLst>
                  <a:glow rad="127000">
                    <a:schemeClr val="bg1"/>
                  </a:glow>
                </a:effectLst>
                <a:latin typeface="Bookman Old Style" panose="02050604050505020204" pitchFamily="18" charset="0"/>
              </a:rPr>
              <a:t>-иллюстративной выставки «Здравствуй, школьная пора!».</a:t>
            </a:r>
          </a:p>
          <a:p>
            <a:pPr algn="ctr"/>
            <a:endParaRPr lang="ru-RU" sz="1600" dirty="0">
              <a:solidFill>
                <a:srgbClr val="0000CC"/>
              </a:solidFill>
              <a:effectLst>
                <a:glow rad="127000">
                  <a:schemeClr val="bg1"/>
                </a:glow>
              </a:effectLst>
              <a:latin typeface="Monotype Corsiva" pitchFamily="66" charset="0"/>
            </a:endParaRPr>
          </a:p>
        </p:txBody>
      </p:sp>
      <p:sp>
        <p:nvSpPr>
          <p:cNvPr id="17" name="Овал 16"/>
          <p:cNvSpPr/>
          <p:nvPr/>
        </p:nvSpPr>
        <p:spPr>
          <a:xfrm>
            <a:off x="12673588"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1 сентября 2022 г. </a:t>
            </a:r>
          </a:p>
          <a:p>
            <a:pPr algn="ctr"/>
            <a:r>
              <a:rPr lang="ru-RU" sz="3200" b="1" dirty="0">
                <a:solidFill>
                  <a:srgbClr val="0000CC"/>
                </a:solidFill>
                <a:effectLst>
                  <a:glow rad="127000">
                    <a:schemeClr val="bg1"/>
                  </a:glow>
                </a:effectLst>
                <a:latin typeface="Monotype Corsiva" pitchFamily="66" charset="0"/>
              </a:rPr>
              <a:t>11:00</a:t>
            </a:r>
          </a:p>
          <a:p>
            <a:pPr algn="ctr"/>
            <a:r>
              <a:rPr lang="ru-RU" sz="3200" b="1" dirty="0">
                <a:solidFill>
                  <a:srgbClr val="0000CC"/>
                </a:solidFill>
                <a:effectLst>
                  <a:glow rad="127000">
                    <a:schemeClr val="bg1"/>
                  </a:glow>
                </a:effectLst>
                <a:latin typeface="Monotype Corsiva" pitchFamily="66" charset="0"/>
              </a:rPr>
              <a:t>Программа</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«День знаний»</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(Городская юношеская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FF0000"/>
                </a:solidFill>
                <a:effectLst>
                  <a:glow rad="127000">
                    <a:schemeClr val="bg1"/>
                  </a:glow>
                </a:effectLst>
                <a:latin typeface="Bookman Old Style" panose="02050604050505020204" pitchFamily="18" charset="0"/>
              </a:rPr>
              <a:t>Первое сентября – радостный и торжественный праздник, который дает старт новому учебному году. В этот день для ребят пройдет командная игра «Знатоки и эрудиты».</a:t>
            </a:r>
          </a:p>
          <a:p>
            <a:pPr indent="457200" algn="just"/>
            <a:r>
              <a:rPr lang="ru-RU" sz="2000" dirty="0">
                <a:solidFill>
                  <a:srgbClr val="FF0000"/>
                </a:solidFill>
                <a:effectLst>
                  <a:glow rad="127000">
                    <a:schemeClr val="bg1"/>
                  </a:glow>
                </a:effectLst>
                <a:latin typeface="Bookman Old Style" panose="02050604050505020204" pitchFamily="18" charset="0"/>
              </a:rPr>
              <a:t>Гости поучаствуют в увлекательных состязаниях, разгадают головоломки, развивающие мышление, память и внимание. Ребята узнают о том, как проходит первый учебный день в разных странах, какие существуют традиции в российских, зарубежных школах и многое другое. Завершит мероприятие мастер-класс по созданию праздничной открытки и беседа-анонс «Возьми в помощники книги</a:t>
            </a:r>
            <a:r>
              <a:rPr lang="ru-RU" sz="2000" dirty="0" smtClean="0">
                <a:solidFill>
                  <a:srgbClr val="FF0000"/>
                </a:solidFill>
                <a:effectLst>
                  <a:glow rad="127000">
                    <a:schemeClr val="bg1"/>
                  </a:glow>
                </a:effectLst>
                <a:latin typeface="Bookman Old Style" panose="02050604050505020204" pitchFamily="18" charset="0"/>
              </a:rPr>
              <a:t>».</a:t>
            </a:r>
            <a:endParaRPr lang="ru-RU" sz="2000" dirty="0">
              <a:solidFill>
                <a:srgbClr val="FF0000"/>
              </a:solidFill>
              <a:effectLst>
                <a:glow rad="127000">
                  <a:schemeClr val="bg1"/>
                </a:glow>
              </a:effectLst>
              <a:latin typeface="Bookman Old Style" panose="02050604050505020204" pitchFamily="18" charset="0"/>
            </a:endParaRPr>
          </a:p>
        </p:txBody>
      </p:sp>
      <p:sp>
        <p:nvSpPr>
          <p:cNvPr id="17" name="Овал 16"/>
          <p:cNvSpPr/>
          <p:nvPr/>
        </p:nvSpPr>
        <p:spPr>
          <a:xfrm>
            <a:off x="12889612"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728952940"/>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5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Урок-предупреждение</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«Терроризм сегодня»</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a:t>
            </a:r>
            <a:r>
              <a:rPr lang="ru-RU" sz="3200" dirty="0" err="1">
                <a:solidFill>
                  <a:srgbClr val="0000CC"/>
                </a:solidFill>
                <a:effectLst>
                  <a:glow rad="127000">
                    <a:schemeClr val="bg1"/>
                  </a:glow>
                </a:effectLst>
                <a:latin typeface="Monotype Corsiva" pitchFamily="66" charset="0"/>
              </a:rPr>
              <a:t>Тугайская</a:t>
            </a:r>
            <a:r>
              <a:rPr lang="ru-RU" sz="3200" dirty="0">
                <a:solidFill>
                  <a:srgbClr val="0000CC"/>
                </a:solidFill>
                <a:effectLst>
                  <a:glow rad="127000">
                    <a:schemeClr val="bg1"/>
                  </a:glow>
                </a:effectLst>
                <a:latin typeface="Monotype Corsiva" pitchFamily="66" charset="0"/>
              </a:rPr>
              <a:t> сельская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008000"/>
                </a:solidFill>
                <a:effectLst>
                  <a:glow rad="127000">
                    <a:schemeClr val="bg1"/>
                  </a:glow>
                </a:effectLst>
                <a:latin typeface="Bookman Old Style" panose="02050604050505020204" pitchFamily="18" charset="0"/>
              </a:rPr>
              <a:t>Современную международную обстановку трудно назвать стабильной. Продолжаются локальные войны, военные конфликты, связанные с религиозными, территориальными и национальными спорами. Мир подвергается постоянным террористическим атакам, среди которых одним из самых циничных актов является захват террористами школы в Беслане.</a:t>
            </a:r>
          </a:p>
          <a:p>
            <a:pPr indent="457200" algn="just"/>
            <a:r>
              <a:rPr lang="ru-RU" sz="2000" dirty="0">
                <a:solidFill>
                  <a:srgbClr val="008000"/>
                </a:solidFill>
                <a:effectLst>
                  <a:glow rad="127000">
                    <a:schemeClr val="bg1"/>
                  </a:glow>
                </a:effectLst>
                <a:latin typeface="Bookman Old Style" panose="02050604050505020204" pitchFamily="18" charset="0"/>
              </a:rPr>
              <a:t>Участники мероприятия вспомнят самые масштабные теракты не только в стране, но и по всему миру. Встреча будет сопровождаться показом </a:t>
            </a:r>
            <a:r>
              <a:rPr lang="ru-RU" sz="2000" dirty="0" smtClean="0">
                <a:solidFill>
                  <a:srgbClr val="008000"/>
                </a:solidFill>
                <a:effectLst>
                  <a:glow rad="127000">
                    <a:schemeClr val="bg1"/>
                  </a:glow>
                </a:effectLst>
                <a:latin typeface="Bookman Old Style" panose="02050604050505020204" pitchFamily="18" charset="0"/>
              </a:rPr>
              <a:t>видео презентации </a:t>
            </a:r>
            <a:r>
              <a:rPr lang="ru-RU" sz="2000" dirty="0">
                <a:solidFill>
                  <a:srgbClr val="008000"/>
                </a:solidFill>
                <a:effectLst>
                  <a:glow rad="127000">
                    <a:schemeClr val="bg1"/>
                  </a:glow>
                </a:effectLst>
                <a:latin typeface="Bookman Old Style" panose="02050604050505020204" pitchFamily="18" charset="0"/>
              </a:rPr>
              <a:t>«Правила безопасности». Память погибших почтут минутой молчания. Ребята рассмотрят разные ситуации в мини-игре «Безопасность прежде всего». Завершит мероприятие </a:t>
            </a:r>
            <a:r>
              <a:rPr lang="ru-RU" sz="2000" dirty="0" err="1">
                <a:solidFill>
                  <a:srgbClr val="008000"/>
                </a:solidFill>
                <a:effectLst>
                  <a:glow rad="127000">
                    <a:schemeClr val="bg1"/>
                  </a:glow>
                </a:effectLst>
                <a:latin typeface="Bookman Old Style" panose="02050604050505020204" pitchFamily="18" charset="0"/>
              </a:rPr>
              <a:t>книжно</a:t>
            </a:r>
            <a:r>
              <a:rPr lang="ru-RU" sz="2000" dirty="0">
                <a:solidFill>
                  <a:srgbClr val="008000"/>
                </a:solidFill>
                <a:effectLst>
                  <a:glow rad="127000">
                    <a:schemeClr val="bg1"/>
                  </a:glow>
                </a:effectLst>
                <a:latin typeface="Bookman Old Style" panose="02050604050505020204" pitchFamily="18" charset="0"/>
              </a:rPr>
              <a:t>-иллюстративная выставка «За мир</a:t>
            </a:r>
            <a:r>
              <a:rPr lang="ru-RU" sz="2000" dirty="0" smtClean="0">
                <a:solidFill>
                  <a:srgbClr val="008000"/>
                </a:solidFill>
                <a:effectLst>
                  <a:glow rad="127000">
                    <a:schemeClr val="bg1"/>
                  </a:glow>
                </a:effectLst>
                <a:latin typeface="Bookman Old Style" panose="02050604050505020204" pitchFamily="18" charset="0"/>
              </a:rPr>
              <a:t>».</a:t>
            </a:r>
            <a:endParaRPr lang="ru-RU" sz="2000" dirty="0">
              <a:solidFill>
                <a:srgbClr val="008000"/>
              </a:solidFill>
              <a:effectLst>
                <a:glow rad="127000">
                  <a:schemeClr val="bg1"/>
                </a:glow>
              </a:effectLst>
              <a:latin typeface="Bookman Old Style" panose="02050604050505020204" pitchFamily="18" charset="0"/>
            </a:endParaRP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2145878422"/>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673668"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8  </a:t>
            </a:r>
            <a:r>
              <a:rPr lang="ru-RU" sz="3200" b="1" dirty="0" smtClean="0">
                <a:solidFill>
                  <a:srgbClr val="0000CC"/>
                </a:solidFill>
                <a:effectLst>
                  <a:glow rad="127000">
                    <a:schemeClr val="bg1"/>
                  </a:glow>
                </a:effectLst>
                <a:latin typeface="Monotype Corsiva" pitchFamily="66" charset="0"/>
              </a:rPr>
              <a:t>сентября </a:t>
            </a:r>
            <a:r>
              <a:rPr lang="ru-RU" sz="3200" b="1" dirty="0">
                <a:solidFill>
                  <a:srgbClr val="0000CC"/>
                </a:solidFill>
                <a:effectLst>
                  <a:glow rad="127000">
                    <a:schemeClr val="bg1"/>
                  </a:glow>
                </a:effectLst>
                <a:latin typeface="Monotype Corsiva" pitchFamily="66" charset="0"/>
              </a:rPr>
              <a:t>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Программа</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«Родное слово, родная речь»</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(Центральная районная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753805"/>
                </a:solidFill>
                <a:effectLst>
                  <a:glow rad="127000">
                    <a:schemeClr val="bg1"/>
                  </a:glow>
                </a:effectLst>
                <a:latin typeface="Bookman Old Style" panose="02050604050505020204" pitchFamily="18" charset="0"/>
              </a:rPr>
              <a:t>Россия – многонациональная страна, в которой звучат разные языки. Познание приводит к пониманию духовных корней, эмоционально-нравственных основ всей культуры. Библиотекарь зачитает высказывания великих людей – Пушкина, Тургенева, Толстого, Лихачева. Состоится диалог о словарном запасе современного человека, о сохранении исчезающих слов. Для того чтобы увидеть, насколько язык красив и богат, надо его хорошо знать.</a:t>
            </a:r>
          </a:p>
          <a:p>
            <a:pPr indent="457200" algn="just"/>
            <a:r>
              <a:rPr lang="ru-RU" sz="2000" dirty="0">
                <a:solidFill>
                  <a:srgbClr val="753805"/>
                </a:solidFill>
                <a:effectLst>
                  <a:glow rad="127000">
                    <a:schemeClr val="bg1"/>
                  </a:glow>
                </a:effectLst>
                <a:latin typeface="Bookman Old Style" panose="02050604050505020204" pitchFamily="18" charset="0"/>
              </a:rPr>
              <a:t>Для участников мероприятия будет проведена «Шуточная разминка», где нужно будет проявить смекалку и сообразительность, гости выполнят задания в отгадывании кроссвордов, вспомнят пословицы и поговорки. Завершит мероприятие </a:t>
            </a:r>
            <a:r>
              <a:rPr lang="ru-RU" sz="2000" dirty="0" err="1">
                <a:solidFill>
                  <a:srgbClr val="753805"/>
                </a:solidFill>
                <a:effectLst>
                  <a:glow rad="127000">
                    <a:schemeClr val="bg1"/>
                  </a:glow>
                </a:effectLst>
                <a:latin typeface="Bookman Old Style" panose="02050604050505020204" pitchFamily="18" charset="0"/>
              </a:rPr>
              <a:t>книжно</a:t>
            </a:r>
            <a:r>
              <a:rPr lang="ru-RU" sz="2000" dirty="0">
                <a:solidFill>
                  <a:srgbClr val="753805"/>
                </a:solidFill>
                <a:effectLst>
                  <a:glow rad="127000">
                    <a:schemeClr val="bg1"/>
                  </a:glow>
                </a:effectLst>
                <a:latin typeface="Bookman Old Style" panose="02050604050505020204" pitchFamily="18" charset="0"/>
              </a:rPr>
              <a:t>-иллюстративная выставка «Необъятен и велик</a:t>
            </a:r>
            <a:r>
              <a:rPr lang="ru-RU" sz="2000" dirty="0" smtClean="0">
                <a:solidFill>
                  <a:srgbClr val="753805"/>
                </a:solidFill>
                <a:effectLst>
                  <a:glow rad="127000">
                    <a:schemeClr val="bg1"/>
                  </a:glow>
                </a:effectLst>
                <a:latin typeface="Bookman Old Style" panose="02050604050505020204" pitchFamily="18" charset="0"/>
              </a:rPr>
              <a:t>».</a:t>
            </a:r>
            <a:endParaRPr lang="ru-RU" sz="2000" dirty="0">
              <a:solidFill>
                <a:srgbClr val="753805"/>
              </a:solidFill>
              <a:effectLst>
                <a:glow rad="127000">
                  <a:schemeClr val="bg1"/>
                </a:glow>
              </a:effectLst>
              <a:latin typeface="Bookman Old Style" panose="02050604050505020204" pitchFamily="18" charset="0"/>
            </a:endParaRP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54626850"/>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63513"/>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12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Литературный час</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«Национальные костюмы – история народа»</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a:t>
            </a:r>
            <a:r>
              <a:rPr lang="ru-RU" sz="3200" dirty="0" err="1">
                <a:solidFill>
                  <a:srgbClr val="0000CC"/>
                </a:solidFill>
                <a:effectLst>
                  <a:glow rad="127000">
                    <a:schemeClr val="bg1"/>
                  </a:glow>
                </a:effectLst>
                <a:latin typeface="Monotype Corsiva" pitchFamily="66" charset="0"/>
              </a:rPr>
              <a:t>Тугайская</a:t>
            </a:r>
            <a:r>
              <a:rPr lang="ru-RU" sz="3200" dirty="0">
                <a:solidFill>
                  <a:srgbClr val="0000CC"/>
                </a:solidFill>
                <a:effectLst>
                  <a:glow rad="127000">
                    <a:schemeClr val="bg1"/>
                  </a:glow>
                </a:effectLst>
                <a:latin typeface="Monotype Corsiva" pitchFamily="66" charset="0"/>
              </a:rPr>
              <a:t> сельская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FF0000"/>
                </a:solidFill>
                <a:effectLst>
                  <a:glow rad="127000">
                    <a:schemeClr val="bg1"/>
                  </a:glow>
                </a:effectLst>
                <a:latin typeface="Bookman Old Style" panose="02050604050505020204" pitchFamily="18" charset="0"/>
              </a:rPr>
              <a:t>Праздник посвящен истории одежды, которая служила людям очень давно. Она защищала тело от неблагоприятных воздействий природы, а потом стала оберегом и украшением. На мероприятии ведущая расскажет об обычаях посиделок, на которых женщины, девушки собирались вместе, вышивали, вязали, пряли, занимались рукоделием, пели песни. Слушатели познакомятся с колоритом башкирского орнамента, вспомнят башкирские поговорки и загадки. Дети продемонстрируют свои знания и ответят на вопросы мини-викторины «Про кафтан и сарафан».</a:t>
            </a:r>
          </a:p>
          <a:p>
            <a:pPr indent="457200" algn="just"/>
            <a:r>
              <a:rPr lang="ru-RU" sz="2000" dirty="0">
                <a:solidFill>
                  <a:srgbClr val="FF0000"/>
                </a:solidFill>
                <a:effectLst>
                  <a:glow rad="127000">
                    <a:schemeClr val="bg1"/>
                  </a:glow>
                </a:effectLst>
                <a:latin typeface="Bookman Old Style" panose="02050604050505020204" pitchFamily="18" charset="0"/>
              </a:rPr>
              <a:t>К мероприятию будет оформлена </a:t>
            </a:r>
            <a:r>
              <a:rPr lang="ru-RU" sz="2000" dirty="0" err="1">
                <a:solidFill>
                  <a:srgbClr val="FF0000"/>
                </a:solidFill>
                <a:effectLst>
                  <a:glow rad="127000">
                    <a:schemeClr val="bg1"/>
                  </a:glow>
                </a:effectLst>
                <a:latin typeface="Bookman Old Style" panose="02050604050505020204" pitchFamily="18" charset="0"/>
              </a:rPr>
              <a:t>книжно</a:t>
            </a:r>
            <a:r>
              <a:rPr lang="ru-RU" sz="2000" dirty="0">
                <a:solidFill>
                  <a:srgbClr val="FF0000"/>
                </a:solidFill>
                <a:effectLst>
                  <a:glow rad="127000">
                    <a:schemeClr val="bg1"/>
                  </a:glow>
                </a:effectLst>
                <a:latin typeface="Bookman Old Style" panose="02050604050505020204" pitchFamily="18" charset="0"/>
              </a:rPr>
              <a:t>-иллюстративная выставка «Культура России» с книгами о башкирских народных праздниках, обрядах и обычаях, башкирской народной одежде.</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54051870"/>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15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Экологическое путешествие</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«С любовью к природе»</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(Центральная районная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008000"/>
                </a:solidFill>
                <a:effectLst>
                  <a:glow rad="127000">
                    <a:schemeClr val="bg1"/>
                  </a:glow>
                </a:effectLst>
                <a:latin typeface="Bookman Old Style" panose="02050604050505020204" pitchFamily="18" charset="0"/>
              </a:rPr>
              <a:t>История человечества неразрывно связана с историей природы. На современном этапе вопросы традиционного взаимодействия ее с человеком выросли в глобальную экологическую проблему. Будущее потомков зависит от отношения нынешнего поколения к окружающему миру.</a:t>
            </a:r>
          </a:p>
          <a:p>
            <a:pPr indent="457200" algn="just"/>
            <a:r>
              <a:rPr lang="ru-RU" sz="2000" dirty="0">
                <a:solidFill>
                  <a:srgbClr val="008000"/>
                </a:solidFill>
                <a:effectLst>
                  <a:glow rad="127000">
                    <a:schemeClr val="bg1"/>
                  </a:glow>
                </a:effectLst>
                <a:latin typeface="Bookman Old Style" panose="02050604050505020204" pitchFamily="18" charset="0"/>
              </a:rPr>
              <a:t>Для гостей мероприятия библиотекарь проведет обзор выставки «Общий дом». Участники узнают, какие виды животных и растений исчезли с лица земли по вине деятельности человека. В игровой форме ведущая проведет конкурс по сохранению окружающей среды «Лесные затейники».</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72645068"/>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15 сентября 2022 г. </a:t>
            </a:r>
          </a:p>
          <a:p>
            <a:pPr algn="ctr"/>
            <a:r>
              <a:rPr lang="ru-RU" sz="3200" b="1" dirty="0">
                <a:solidFill>
                  <a:srgbClr val="0000CC"/>
                </a:solidFill>
                <a:effectLst>
                  <a:glow rad="127000">
                    <a:schemeClr val="bg1"/>
                  </a:glow>
                </a:effectLst>
                <a:latin typeface="Monotype Corsiva" pitchFamily="66" charset="0"/>
              </a:rPr>
              <a:t>15:00</a:t>
            </a:r>
          </a:p>
          <a:p>
            <a:pPr algn="ctr"/>
            <a:r>
              <a:rPr lang="ru-RU" sz="3200" b="1" dirty="0">
                <a:solidFill>
                  <a:srgbClr val="0000CC"/>
                </a:solidFill>
                <a:effectLst>
                  <a:glow rad="127000">
                    <a:schemeClr val="bg1"/>
                  </a:glow>
                </a:effectLst>
                <a:latin typeface="Monotype Corsiva" pitchFamily="66" charset="0"/>
              </a:rPr>
              <a:t>Программа</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«Сохраним природу  для потомков»</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a:t>
            </a:r>
            <a:r>
              <a:rPr lang="ru-RU" sz="3200" dirty="0" err="1">
                <a:solidFill>
                  <a:srgbClr val="0000CC"/>
                </a:solidFill>
                <a:effectLst>
                  <a:glow rad="127000">
                    <a:schemeClr val="bg1"/>
                  </a:glow>
                </a:effectLst>
                <a:latin typeface="Monotype Corsiva" pitchFamily="66" charset="0"/>
              </a:rPr>
              <a:t>Иликовская</a:t>
            </a:r>
            <a:r>
              <a:rPr lang="ru-RU" sz="3200" dirty="0">
                <a:solidFill>
                  <a:srgbClr val="0000CC"/>
                </a:solidFill>
                <a:effectLst>
                  <a:glow rad="127000">
                    <a:schemeClr val="bg1"/>
                  </a:glow>
                </a:effectLst>
                <a:latin typeface="Monotype Corsiva" pitchFamily="66" charset="0"/>
              </a:rPr>
              <a:t> сельская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753805"/>
                </a:solidFill>
                <a:effectLst>
                  <a:glow rad="127000">
                    <a:schemeClr val="bg1"/>
                  </a:glow>
                </a:effectLst>
                <a:latin typeface="Bookman Old Style" panose="02050604050505020204" pitchFamily="18" charset="0"/>
              </a:rPr>
              <a:t>История человечества неразрывно связана с историей природы. На современном этапе вопросы традиционного взаимодействия ее с человеком выросли в глобальную экологическую проблему. Природа – колыбель человечества. Будущее потомков зависит от поколения к окружающему миру.</a:t>
            </a:r>
          </a:p>
          <a:p>
            <a:pPr indent="457200" algn="just"/>
            <a:r>
              <a:rPr lang="ru-RU" sz="2000" dirty="0">
                <a:solidFill>
                  <a:srgbClr val="753805"/>
                </a:solidFill>
                <a:effectLst>
                  <a:glow rad="127000">
                    <a:schemeClr val="bg1"/>
                  </a:glow>
                </a:effectLst>
                <a:latin typeface="Bookman Old Style" panose="02050604050505020204" pitchFamily="18" charset="0"/>
              </a:rPr>
              <a:t>На мероприятии для ребят пройдет обзор выставки «Живая планета». Участники узнают, какие виды животных и растений исчезли с лица земли по вине деятельности человека. В игровой форме ведущая проведет конкурс «Знатоки природы», направленный на сохранение окружающей среды.</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251864529"/>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https://catherineasquithgallery.com/uploads/posts/2021-02/1613711838_58-p-osennii-fon-dlya-prezentatsii-70.jpg"/>
          <p:cNvPicPr>
            <a:picLocks noChangeAspect="1" noChangeArrowheads="1"/>
          </p:cNvPicPr>
          <p:nvPr/>
        </p:nvPicPr>
        <p:blipFill>
          <a:blip r:embed="rId2" cstate="print">
            <a:lum contrast="10000"/>
          </a:blip>
          <a:srcRect/>
          <a:stretch>
            <a:fillRect/>
          </a:stretch>
        </p:blipFill>
        <p:spPr bwMode="auto">
          <a:xfrm>
            <a:off x="0" y="-1"/>
            <a:ext cx="14401800" cy="9001125"/>
          </a:xfrm>
          <a:prstGeom prst="rect">
            <a:avLst/>
          </a:prstGeom>
          <a:noFill/>
        </p:spPr>
      </p:pic>
      <p:pic>
        <p:nvPicPr>
          <p:cNvPr id="5" name="Picture 3" descr="Z:\Юля\все с моего компа\ааа.png"/>
          <p:cNvPicPr>
            <a:picLocks noChangeArrowheads="1"/>
          </p:cNvPicPr>
          <p:nvPr/>
        </p:nvPicPr>
        <p:blipFill>
          <a:blip r:embed="rId3" cstate="print"/>
          <a:stretch>
            <a:fillRect/>
          </a:stretch>
        </p:blipFill>
        <p:spPr bwMode="auto">
          <a:xfrm>
            <a:off x="12745676" y="247590"/>
            <a:ext cx="1440000" cy="1440000"/>
          </a:xfrm>
          <a:prstGeom prst="rect">
            <a:avLst/>
          </a:prstGeom>
          <a:noFill/>
          <a:ln>
            <a:noFill/>
          </a:ln>
          <a:effectLst>
            <a:glow rad="228600">
              <a:srgbClr val="FFFFFF"/>
            </a:glow>
          </a:effectLst>
        </p:spPr>
      </p:pic>
      <p:pic>
        <p:nvPicPr>
          <p:cNvPr id="11268" name="Picture 4" descr="https://gmik.ru/wp-content/uploads/2021/09/Tall_monochrome.png"/>
          <p:cNvPicPr>
            <a:picLocks noChangeAspect="1" noChangeArrowheads="1"/>
          </p:cNvPicPr>
          <p:nvPr/>
        </p:nvPicPr>
        <p:blipFill>
          <a:blip r:embed="rId4" cstate="print"/>
          <a:stretch>
            <a:fillRect/>
          </a:stretch>
        </p:blipFill>
        <p:spPr bwMode="auto">
          <a:xfrm>
            <a:off x="284886" y="180242"/>
            <a:ext cx="1925860" cy="1440000"/>
          </a:xfrm>
          <a:prstGeom prst="rect">
            <a:avLst/>
          </a:prstGeom>
          <a:noFill/>
          <a:ln>
            <a:noFill/>
          </a:ln>
          <a:effectLst>
            <a:glow rad="228600">
              <a:srgbClr val="FFFFFF"/>
            </a:glow>
          </a:effectLst>
        </p:spPr>
      </p:pic>
      <p:sp>
        <p:nvSpPr>
          <p:cNvPr id="7" name="Прямоугольник 6"/>
          <p:cNvSpPr/>
          <p:nvPr/>
        </p:nvSpPr>
        <p:spPr>
          <a:xfrm>
            <a:off x="2210746" y="153079"/>
            <a:ext cx="9980309" cy="1446550"/>
          </a:xfrm>
          <a:prstGeom prst="rect">
            <a:avLst/>
          </a:prstGeom>
        </p:spPr>
        <p:txBody>
          <a:bodyPr wrap="square">
            <a:spAutoFit/>
          </a:bodyPr>
          <a:lstStyle/>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Муниципальное бюджетное учреждение </a:t>
            </a: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культуры</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8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Межпоселенческая </a:t>
            </a:r>
            <a:r>
              <a:rPr lang="ru-RU" sz="28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центральная библиотека</a:t>
            </a:r>
          </a:p>
          <a:p>
            <a:pPr algn="ct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муниципального района Благовещенский район </a:t>
            </a:r>
            <a:endParaRPr lang="en-US"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endParaRPr>
          </a:p>
          <a:p>
            <a:pPr algn="ctr"/>
            <a:r>
              <a:rPr lang="ru-RU" sz="2000" b="1" dirty="0" smtClean="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Республики </a:t>
            </a:r>
            <a:r>
              <a:rPr lang="ru-RU" sz="2000" b="1" dirty="0">
                <a:ln w="18415" cmpd="sng">
                  <a:noFill/>
                  <a:prstDash val="solid"/>
                </a:ln>
                <a:solidFill>
                  <a:srgbClr val="753805"/>
                </a:solidFill>
                <a:effectLst>
                  <a:glow rad="254000">
                    <a:schemeClr val="bg1"/>
                  </a:glow>
                  <a:outerShdw blurRad="63500" dir="3600000" algn="tl" rotWithShape="0">
                    <a:srgbClr val="000000">
                      <a:alpha val="70000"/>
                    </a:srgbClr>
                  </a:outerShdw>
                </a:effectLst>
                <a:latin typeface="Monotype Corsiva" pitchFamily="66" charset="0"/>
              </a:rPr>
              <a:t>Башкортостан</a:t>
            </a:r>
          </a:p>
        </p:txBody>
      </p:sp>
      <p:sp>
        <p:nvSpPr>
          <p:cNvPr id="11" name="Прямоугольник с двумя скругленными противолежащими углами 10"/>
          <p:cNvSpPr/>
          <p:nvPr/>
        </p:nvSpPr>
        <p:spPr>
          <a:xfrm>
            <a:off x="679676" y="1908274"/>
            <a:ext cx="13042449" cy="6408712"/>
          </a:xfrm>
          <a:prstGeom prst="round2DiagRect">
            <a:avLst/>
          </a:prstGeom>
          <a:solidFill>
            <a:srgbClr val="CCFFFF">
              <a:alpha val="84706"/>
            </a:srgbClr>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rgbClr val="0000CC"/>
                </a:solidFill>
                <a:effectLst>
                  <a:glow rad="127000">
                    <a:schemeClr val="bg1"/>
                  </a:glow>
                </a:effectLst>
                <a:latin typeface="Monotype Corsiva" pitchFamily="66" charset="0"/>
              </a:rPr>
              <a:t>21 сентября 2022 г. </a:t>
            </a:r>
          </a:p>
          <a:p>
            <a:pPr algn="ctr"/>
            <a:r>
              <a:rPr lang="ru-RU" sz="3200" b="1" dirty="0">
                <a:solidFill>
                  <a:srgbClr val="0000CC"/>
                </a:solidFill>
                <a:effectLst>
                  <a:glow rad="127000">
                    <a:schemeClr val="bg1"/>
                  </a:glow>
                </a:effectLst>
                <a:latin typeface="Monotype Corsiva" pitchFamily="66" charset="0"/>
              </a:rPr>
              <a:t>11:00</a:t>
            </a:r>
          </a:p>
          <a:p>
            <a:pPr algn="ctr"/>
            <a:r>
              <a:rPr lang="ru-RU" sz="3200" b="1" dirty="0">
                <a:solidFill>
                  <a:srgbClr val="0000CC"/>
                </a:solidFill>
                <a:effectLst>
                  <a:glow rad="127000">
                    <a:schemeClr val="bg1"/>
                  </a:glow>
                </a:effectLst>
                <a:latin typeface="Monotype Corsiva" pitchFamily="66" charset="0"/>
              </a:rPr>
              <a:t>Интерактивная зарядка</a:t>
            </a:r>
            <a:endParaRPr lang="en-US" sz="3200" b="1" dirty="0">
              <a:solidFill>
                <a:srgbClr val="0000CC"/>
              </a:solidFill>
              <a:effectLst>
                <a:glow rad="127000">
                  <a:schemeClr val="bg1"/>
                </a:glow>
              </a:effectLst>
              <a:latin typeface="Monotype Corsiva" pitchFamily="66" charset="0"/>
            </a:endParaRPr>
          </a:p>
          <a:p>
            <a:pPr algn="ctr"/>
            <a:r>
              <a:rPr lang="ru-RU" sz="3200" b="1" dirty="0">
                <a:solidFill>
                  <a:srgbClr val="0000CC"/>
                </a:solidFill>
                <a:effectLst>
                  <a:glow rad="127000">
                    <a:schemeClr val="bg1"/>
                  </a:glow>
                </a:effectLst>
                <a:latin typeface="Monotype Corsiva" pitchFamily="66" charset="0"/>
              </a:rPr>
              <a:t>«Быть здоровым –  модно»</a:t>
            </a:r>
            <a:endParaRPr lang="en-US" sz="3200" b="1" dirty="0">
              <a:solidFill>
                <a:srgbClr val="0000CC"/>
              </a:solidFill>
              <a:effectLst>
                <a:glow rad="127000">
                  <a:schemeClr val="bg1"/>
                </a:glow>
              </a:effectLst>
              <a:latin typeface="Monotype Corsiva" pitchFamily="66" charset="0"/>
            </a:endParaRPr>
          </a:p>
          <a:p>
            <a:pPr algn="ctr"/>
            <a:r>
              <a:rPr lang="ru-RU" sz="3200" dirty="0">
                <a:solidFill>
                  <a:srgbClr val="0000CC"/>
                </a:solidFill>
                <a:effectLst>
                  <a:glow rad="127000">
                    <a:schemeClr val="bg1"/>
                  </a:glow>
                </a:effectLst>
                <a:latin typeface="Monotype Corsiva" pitchFamily="66" charset="0"/>
              </a:rPr>
              <a:t>(Детская модельная библиотека)</a:t>
            </a:r>
          </a:p>
          <a:p>
            <a:pPr algn="ctr"/>
            <a:endParaRPr lang="ru-RU" sz="2000" dirty="0" smtClean="0">
              <a:solidFill>
                <a:srgbClr val="0000CC"/>
              </a:solidFill>
              <a:effectLst>
                <a:glow rad="127000">
                  <a:schemeClr val="bg1"/>
                </a:glow>
              </a:effectLst>
              <a:latin typeface="Monotype Corsiva" pitchFamily="66" charset="0"/>
            </a:endParaRPr>
          </a:p>
          <a:p>
            <a:pPr indent="457200" algn="just"/>
            <a:r>
              <a:rPr lang="ru-RU" sz="2000" dirty="0">
                <a:solidFill>
                  <a:srgbClr val="FF0000"/>
                </a:solidFill>
                <a:effectLst>
                  <a:glow rad="127000">
                    <a:schemeClr val="bg1"/>
                  </a:glow>
                </a:effectLst>
                <a:latin typeface="Bookman Old Style" panose="02050604050505020204" pitchFamily="18" charset="0"/>
              </a:rPr>
              <a:t>Здоровье – это огромная ценность, которая дана человеку. Здоровье нужно беречь смолоду, чтобы прожить долгую и счастливую жизнь. Привлекательно выглядит современный успешный человек, ведущий здоровый образ жизни. С ним всегда приятно общаться, работать, проводить досуг.</a:t>
            </a:r>
          </a:p>
          <a:p>
            <a:pPr indent="457200" algn="just"/>
            <a:r>
              <a:rPr lang="ru-RU" sz="2000" dirty="0">
                <a:solidFill>
                  <a:srgbClr val="FF0000"/>
                </a:solidFill>
                <a:effectLst>
                  <a:glow rad="127000">
                    <a:schemeClr val="bg1"/>
                  </a:glow>
                </a:effectLst>
                <a:latin typeface="Bookman Old Style" panose="02050604050505020204" pitchFamily="18" charset="0"/>
              </a:rPr>
              <a:t>Участники мероприятия отправятся в путешествие, где по пути им попадутся города </a:t>
            </a:r>
            <a:r>
              <a:rPr lang="ru-RU" sz="2000" dirty="0" err="1">
                <a:solidFill>
                  <a:srgbClr val="FF0000"/>
                </a:solidFill>
                <a:effectLst>
                  <a:glow rad="127000">
                    <a:schemeClr val="bg1"/>
                  </a:glow>
                </a:effectLst>
                <a:latin typeface="Bookman Old Style" panose="02050604050505020204" pitchFamily="18" charset="0"/>
              </a:rPr>
              <a:t>Витаминка</a:t>
            </a:r>
            <a:r>
              <a:rPr lang="ru-RU" sz="2000" dirty="0">
                <a:solidFill>
                  <a:srgbClr val="FF0000"/>
                </a:solidFill>
                <a:effectLst>
                  <a:glow rad="127000">
                    <a:schemeClr val="bg1"/>
                  </a:glow>
                </a:effectLst>
                <a:latin typeface="Bookman Old Style" panose="02050604050505020204" pitchFamily="18" charset="0"/>
              </a:rPr>
              <a:t>, </a:t>
            </a:r>
            <a:r>
              <a:rPr lang="ru-RU" sz="2000" dirty="0" err="1">
                <a:solidFill>
                  <a:srgbClr val="FF0000"/>
                </a:solidFill>
                <a:effectLst>
                  <a:glow rad="127000">
                    <a:schemeClr val="bg1"/>
                  </a:glow>
                </a:effectLst>
                <a:latin typeface="Bookman Old Style" panose="02050604050505020204" pitchFamily="18" charset="0"/>
              </a:rPr>
              <a:t>Чистюльск</a:t>
            </a:r>
            <a:r>
              <a:rPr lang="ru-RU" sz="2000" dirty="0">
                <a:solidFill>
                  <a:srgbClr val="FF0000"/>
                </a:solidFill>
                <a:effectLst>
                  <a:glow rad="127000">
                    <a:schemeClr val="bg1"/>
                  </a:glow>
                </a:effectLst>
                <a:latin typeface="Bookman Old Style" panose="02050604050505020204" pitchFamily="18" charset="0"/>
              </a:rPr>
              <a:t> и Спортивный. На каждой остановке ребят будут ждать задания. Кроме этого, все присутствующие примут участие в тренингах «Ладошки», «Экспресс здоровья», «Соедини и объясни пословицу». В конце встречи пройдет презентация </a:t>
            </a:r>
            <a:r>
              <a:rPr lang="ru-RU" sz="2000" dirty="0" err="1">
                <a:solidFill>
                  <a:srgbClr val="FF0000"/>
                </a:solidFill>
                <a:effectLst>
                  <a:glow rad="127000">
                    <a:schemeClr val="bg1"/>
                  </a:glow>
                </a:effectLst>
                <a:latin typeface="Bookman Old Style" panose="02050604050505020204" pitchFamily="18" charset="0"/>
              </a:rPr>
              <a:t>книжно</a:t>
            </a:r>
            <a:r>
              <a:rPr lang="ru-RU" sz="2000" dirty="0">
                <a:solidFill>
                  <a:srgbClr val="FF0000"/>
                </a:solidFill>
                <a:effectLst>
                  <a:glow rad="127000">
                    <a:schemeClr val="bg1"/>
                  </a:glow>
                </a:effectLst>
                <a:latin typeface="Bookman Old Style" panose="02050604050505020204" pitchFamily="18" charset="0"/>
              </a:rPr>
              <a:t>-иллюстративной выставки «Здоровым быть здорово!».</a:t>
            </a:r>
          </a:p>
        </p:txBody>
      </p:sp>
      <p:sp>
        <p:nvSpPr>
          <p:cNvPr id="17" name="Овал 16"/>
          <p:cNvSpPr/>
          <p:nvPr/>
        </p:nvSpPr>
        <p:spPr>
          <a:xfrm>
            <a:off x="12817604" y="2052290"/>
            <a:ext cx="720000" cy="720000"/>
          </a:xfrm>
          <a:prstGeom prst="ellipse">
            <a:avLst/>
          </a:prstGeom>
          <a:solidFill>
            <a:srgbClr val="FFFFFF"/>
          </a:solidFill>
          <a:ln>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rgbClr val="0000CC"/>
                </a:solidFill>
              </a:rPr>
              <a:t>14+</a:t>
            </a:r>
            <a:endParaRPr lang="ru-RU" sz="2400" b="1" dirty="0">
              <a:solidFill>
                <a:srgbClr val="0000CC"/>
              </a:solidFill>
            </a:endParaRPr>
          </a:p>
        </p:txBody>
      </p:sp>
      <p:sp>
        <p:nvSpPr>
          <p:cNvPr id="11270" name="AutoShape 6"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1272" name="AutoShape 8" descr="https://thumb.tildacdn.com/tild3035-6338-4537-b238-373464623138/-/resize/760x/-/format/webp/f981b2a0382518df32d6.jpg"/>
          <p:cNvSpPr>
            <a:spLocks noChangeAspect="1" noChangeArrowheads="1"/>
          </p:cNvSpPr>
          <p:nvPr/>
        </p:nvSpPr>
        <p:spPr bwMode="auto">
          <a:xfrm>
            <a:off x="245031" y="-136525"/>
            <a:ext cx="472560" cy="300038"/>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679991571"/>
      </p:ext>
    </p:extLst>
  </p:cSld>
  <p:clrMapOvr>
    <a:masterClrMapping/>
  </p:clrMapOvr>
  <p:transition advClick="0" advTm="15000">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268"/>
                                        </p:tgtEl>
                                        <p:attrNameLst>
                                          <p:attrName>style.visibility</p:attrName>
                                        </p:attrNameLst>
                                      </p:cBhvr>
                                      <p:to>
                                        <p:strVal val="visible"/>
                                      </p:to>
                                    </p:set>
                                    <p:anim calcmode="lin" valueType="num">
                                      <p:cBhvr additive="base">
                                        <p:cTn id="12" dur="500" fill="hold"/>
                                        <p:tgtEl>
                                          <p:spTgt spid="11268"/>
                                        </p:tgtEl>
                                        <p:attrNameLst>
                                          <p:attrName>ppt_x</p:attrName>
                                        </p:attrNameLst>
                                      </p:cBhvr>
                                      <p:tavLst>
                                        <p:tav tm="0">
                                          <p:val>
                                            <p:strVal val="#ppt_x"/>
                                          </p:val>
                                        </p:tav>
                                        <p:tav tm="100000">
                                          <p:val>
                                            <p:strVal val="#ppt_x"/>
                                          </p:val>
                                        </p:tav>
                                      </p:tavLst>
                                    </p:anim>
                                    <p:anim calcmode="lin" valueType="num">
                                      <p:cBhvr additive="base">
                                        <p:cTn id="13" dur="500" fill="hold"/>
                                        <p:tgtEl>
                                          <p:spTgt spid="11268"/>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ppt_x"/>
                                          </p:val>
                                        </p:tav>
                                        <p:tav tm="100000">
                                          <p:val>
                                            <p:strVal val="#ppt_x"/>
                                          </p:val>
                                        </p:tav>
                                      </p:tavLst>
                                    </p:anim>
                                    <p:anim calcmode="lin" valueType="num">
                                      <p:cBhvr additive="base">
                                        <p:cTn id="28" dur="500" fill="hold"/>
                                        <p:tgtEl>
                                          <p:spTgt spid="17"/>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nodePh="1">
                                  <p:stCondLst>
                                    <p:cond delay="0"/>
                                  </p:stCondLst>
                                  <p:endCondLst>
                                    <p:cond evt="begin" delay="0">
                                      <p:tn val="30"/>
                                    </p:cond>
                                  </p:endCondLst>
                                  <p:childTnLst>
                                    <p:set>
                                      <p:cBhvr>
                                        <p:cTn id="31" dur="1" fill="hold">
                                          <p:stCondLst>
                                            <p:cond delay="0"/>
                                          </p:stCondLst>
                                        </p:cTn>
                                        <p:tgtEl>
                                          <p:spTgt spid="11270"/>
                                        </p:tgtEl>
                                        <p:attrNameLst>
                                          <p:attrName>style.visibility</p:attrName>
                                        </p:attrNameLst>
                                      </p:cBhvr>
                                      <p:to>
                                        <p:strVal val="visible"/>
                                      </p:to>
                                    </p:set>
                                    <p:anim calcmode="lin" valueType="num">
                                      <p:cBhvr additive="base">
                                        <p:cTn id="32" dur="500" fill="hold"/>
                                        <p:tgtEl>
                                          <p:spTgt spid="11270"/>
                                        </p:tgtEl>
                                        <p:attrNameLst>
                                          <p:attrName>ppt_x</p:attrName>
                                        </p:attrNameLst>
                                      </p:cBhvr>
                                      <p:tavLst>
                                        <p:tav tm="0">
                                          <p:val>
                                            <p:strVal val="#ppt_x"/>
                                          </p:val>
                                        </p:tav>
                                        <p:tav tm="100000">
                                          <p:val>
                                            <p:strVal val="#ppt_x"/>
                                          </p:val>
                                        </p:tav>
                                      </p:tavLst>
                                    </p:anim>
                                    <p:anim calcmode="lin" valueType="num">
                                      <p:cBhvr additive="base">
                                        <p:cTn id="33" dur="500" fill="hold"/>
                                        <p:tgtEl>
                                          <p:spTgt spid="11270"/>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nodePh="1">
                                  <p:stCondLst>
                                    <p:cond delay="0"/>
                                  </p:stCondLst>
                                  <p:endCondLst>
                                    <p:cond evt="begin" delay="0">
                                      <p:tn val="35"/>
                                    </p:cond>
                                  </p:endCondLst>
                                  <p:childTnLst>
                                    <p:set>
                                      <p:cBhvr>
                                        <p:cTn id="36" dur="1" fill="hold">
                                          <p:stCondLst>
                                            <p:cond delay="0"/>
                                          </p:stCondLst>
                                        </p:cTn>
                                        <p:tgtEl>
                                          <p:spTgt spid="11272"/>
                                        </p:tgtEl>
                                        <p:attrNameLst>
                                          <p:attrName>style.visibility</p:attrName>
                                        </p:attrNameLst>
                                      </p:cBhvr>
                                      <p:to>
                                        <p:strVal val="visible"/>
                                      </p:to>
                                    </p:set>
                                    <p:anim calcmode="lin" valueType="num">
                                      <p:cBhvr additive="base">
                                        <p:cTn id="37" dur="500" fill="hold"/>
                                        <p:tgtEl>
                                          <p:spTgt spid="11272"/>
                                        </p:tgtEl>
                                        <p:attrNameLst>
                                          <p:attrName>ppt_x</p:attrName>
                                        </p:attrNameLst>
                                      </p:cBhvr>
                                      <p:tavLst>
                                        <p:tav tm="0">
                                          <p:val>
                                            <p:strVal val="#ppt_x"/>
                                          </p:val>
                                        </p:tav>
                                        <p:tav tm="100000">
                                          <p:val>
                                            <p:strVal val="#ppt_x"/>
                                          </p:val>
                                        </p:tav>
                                      </p:tavLst>
                                    </p:anim>
                                    <p:anim calcmode="lin" valueType="num">
                                      <p:cBhvr additive="base">
                                        <p:cTn id="38"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7" grpId="0" animBg="1"/>
      <p:bldP spid="11270" grpId="0"/>
      <p:bldP spid="11272"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1384</Words>
  <Application>Microsoft Office PowerPoint</Application>
  <PresentationFormat>Произвольный</PresentationFormat>
  <Paragraphs>231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Юлия</dc:creator>
  <cp:lastModifiedBy>ASUS</cp:lastModifiedBy>
  <cp:revision>291</cp:revision>
  <dcterms:created xsi:type="dcterms:W3CDTF">2022-08-01T11:07:08Z</dcterms:created>
  <dcterms:modified xsi:type="dcterms:W3CDTF">2022-08-23T06:53:37Z</dcterms:modified>
</cp:coreProperties>
</file>